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Lst>
  <p:sldSz cx="9144000" cy="5143500" type="screen16x9"/>
  <p:notesSz cx="6858000" cy="9144000"/>
  <p:defaultTextStyle>
    <a:defPPr rtl="0">
      <a:defRPr lang="x-non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9">
          <p15:clr>
            <a:srgbClr val="A4A3A4"/>
          </p15:clr>
        </p15:guide>
        <p15:guide id="2" pos="291">
          <p15:clr>
            <a:srgbClr val="A4A3A4"/>
          </p15:clr>
        </p15:guide>
        <p15:guide id="3" orient="horz" pos="18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40" autoAdjust="0"/>
    <p:restoredTop sz="72245" autoAdjust="0"/>
  </p:normalViewPr>
  <p:slideViewPr>
    <p:cSldViewPr snapToGrid="0" snapToObjects="1" showGuides="1">
      <p:cViewPr varScale="1">
        <p:scale>
          <a:sx n="109" d="100"/>
          <a:sy n="109" d="100"/>
        </p:scale>
        <p:origin x="1272" y="102"/>
      </p:cViewPr>
      <p:guideLst>
        <p:guide orient="horz" pos="1809"/>
        <p:guide pos="291"/>
        <p:guide orient="horz" pos="18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Lidberg" userId="9ee88ee8-9279-4129-9d86-d2d9061c4ecc" providerId="ADAL" clId="{A126F947-BA23-48EE-9298-521A795B61FE}"/>
    <pc:docChg chg="modSld">
      <pc:chgData name="Maria Lidberg" userId="9ee88ee8-9279-4129-9d86-d2d9061c4ecc" providerId="ADAL" clId="{A126F947-BA23-48EE-9298-521A795B61FE}" dt="2023-02-20T07:25:42.372" v="39" actId="20577"/>
      <pc:docMkLst>
        <pc:docMk/>
      </pc:docMkLst>
      <pc:sldChg chg="modSp mod modNotesTx">
        <pc:chgData name="Maria Lidberg" userId="9ee88ee8-9279-4129-9d86-d2d9061c4ecc" providerId="ADAL" clId="{A126F947-BA23-48EE-9298-521A795B61FE}" dt="2023-02-20T07:25:42.372" v="39" actId="20577"/>
        <pc:sldMkLst>
          <pc:docMk/>
          <pc:sldMk cId="2186685454" sldId="264"/>
        </pc:sldMkLst>
        <pc:spChg chg="mod">
          <ac:chgData name="Maria Lidberg" userId="9ee88ee8-9279-4129-9d86-d2d9061c4ecc" providerId="ADAL" clId="{A126F947-BA23-48EE-9298-521A795B61FE}" dt="2023-02-20T07:25:42.372" v="39" actId="20577"/>
          <ac:spMkLst>
            <pc:docMk/>
            <pc:sldMk cId="2186685454" sldId="264"/>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sv-SE"/>
              <a:t>2017-10-06</a:t>
            </a:r>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5706593-1D8F-9246-AD15-67C6A3A46258}" type="slidenum">
              <a:rPr lang="sv-SE" smtClean="0"/>
              <a:t>‹#›</a:t>
            </a:fld>
            <a:endParaRPr lang="sv-SE"/>
          </a:p>
        </p:txBody>
      </p:sp>
    </p:spTree>
    <p:extLst>
      <p:ext uri="{BB962C8B-B14F-4D97-AF65-F5344CB8AC3E}">
        <p14:creationId xmlns:p14="http://schemas.microsoft.com/office/powerpoint/2010/main" val="24421776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dirty="0"/>
              <a:t>Uumaja sijaitsee Pohjois-Ruotsissa 63. leveyspiirillä. </a:t>
            </a:r>
          </a:p>
          <a:p>
            <a:pPr rtl="0"/>
            <a:r>
              <a:rPr lang="x-none" dirty="0"/>
              <a:t>Golfvirran ansiosta ilmasto on hyvä ja vuodenaikoja on neljä.</a:t>
            </a:r>
          </a:p>
          <a:p>
            <a:pPr rtl="0"/>
            <a:r>
              <a:rPr lang="x-none" dirty="0"/>
              <a:t>Uumaja sijaitsee noin 400 kilometriä napapiirin eteläpuolella.</a:t>
            </a:r>
          </a:p>
          <a:p>
            <a:pPr marL="0" marR="0" indent="0" algn="l" defTabSz="457200" rtl="0" eaLnBrk="1" fontAlgn="auto" latinLnBrk="0" hangingPunct="1">
              <a:lnSpc>
                <a:spcPct val="100000"/>
              </a:lnSpc>
              <a:spcBef>
                <a:spcPts val="0"/>
              </a:spcBef>
              <a:spcAft>
                <a:spcPts val="0"/>
              </a:spcAft>
              <a:buClrTx/>
              <a:buSzTx/>
              <a:buFontTx/>
              <a:buNone/>
              <a:tabLst/>
              <a:defRPr/>
            </a:pPr>
            <a:r>
              <a:rPr lang="x-none" sz="1200" b="0" i="0" kern="1200" dirty="0">
                <a:solidFill>
                  <a:schemeClr val="tx1"/>
                </a:solidFill>
                <a:effectLst/>
                <a:latin typeface="+mn-lt"/>
                <a:ea typeface="+mn-ea"/>
                <a:cs typeface="+mn-cs"/>
              </a:rPr>
              <a:t>Uumaja sijaitsee Västerbottenin maakunnassa ja on Västerbottenin läänin pääkaupunki.</a:t>
            </a:r>
          </a:p>
          <a:p>
            <a:pPr rtl="0"/>
            <a:r>
              <a:rPr lang="x-none" sz="1200" b="0" i="0" kern="1200" dirty="0">
                <a:solidFill>
                  <a:schemeClr val="tx1"/>
                </a:solidFill>
                <a:effectLst/>
                <a:latin typeface="+mn-lt"/>
                <a:ea typeface="+mn-ea"/>
                <a:cs typeface="+mn-cs"/>
              </a:rPr>
              <a:t>Auringonpaistetuntien määrä: 1 782 tuntia/vuosi</a:t>
            </a:r>
          </a:p>
          <a:p>
            <a:pPr rtl="0"/>
            <a:r>
              <a:rPr lang="x-none" sz="1200" b="0" i="0" kern="1200" dirty="0">
                <a:solidFill>
                  <a:schemeClr val="tx1"/>
                </a:solidFill>
                <a:effectLst/>
                <a:latin typeface="+mn-lt"/>
                <a:ea typeface="+mn-ea"/>
                <a:cs typeface="+mn-cs"/>
              </a:rPr>
              <a:t>Sademäärä: 668 mm/vuosi</a:t>
            </a:r>
          </a:p>
          <a:p>
            <a:pPr rtl="0"/>
            <a:endParaRPr lang="sv-SE" sz="1200" b="0" i="0" kern="1200" dirty="0">
              <a:solidFill>
                <a:schemeClr val="tx1"/>
              </a:solidFill>
              <a:effectLst/>
              <a:latin typeface="+mn-lt"/>
              <a:ea typeface="+mn-ea"/>
              <a:cs typeface="+mn-cs"/>
            </a:endParaRPr>
          </a:p>
          <a:p>
            <a:pPr rtl="0"/>
            <a:endParaRPr lang="sv-SE" baseline="0" dirty="0"/>
          </a:p>
          <a:p>
            <a:pPr rtl="0"/>
            <a:r>
              <a:rPr lang="x-none" sz="1200" b="0" i="0" kern="1200" dirty="0">
                <a:solidFill>
                  <a:schemeClr val="tx1"/>
                </a:solidFill>
                <a:effectLst/>
                <a:latin typeface="+mn-lt"/>
                <a:ea typeface="+mn-ea"/>
                <a:cs typeface="+mn-cs"/>
              </a:rPr>
              <a:t>Asukasluku: </a:t>
            </a:r>
            <a:r>
              <a:rPr lang="sv-SE" sz="1200" b="0" i="0" kern="1200" dirty="0">
                <a:solidFill>
                  <a:schemeClr val="tx1"/>
                </a:solidFill>
                <a:effectLst/>
                <a:latin typeface="+mn-lt"/>
                <a:ea typeface="+mn-ea"/>
                <a:cs typeface="+mn-cs"/>
              </a:rPr>
              <a:t>127 119</a:t>
            </a:r>
            <a:endParaRPr lang="x-none" sz="1200" b="0" i="0" kern="1200" dirty="0">
              <a:solidFill>
                <a:schemeClr val="tx1"/>
              </a:solidFill>
              <a:effectLst/>
              <a:latin typeface="+mn-lt"/>
              <a:ea typeface="+mn-ea"/>
              <a:cs typeface="+mn-cs"/>
            </a:endParaRPr>
          </a:p>
          <a:p>
            <a:pPr rtl="0"/>
            <a:r>
              <a:rPr lang="x-none" sz="1200" b="0" i="0" kern="1200" dirty="0">
                <a:solidFill>
                  <a:schemeClr val="tx1"/>
                </a:solidFill>
                <a:effectLst/>
                <a:latin typeface="+mn-lt"/>
                <a:ea typeface="+mn-ea"/>
                <a:cs typeface="+mn-cs"/>
              </a:rPr>
              <a:t>Keski-ikä: 3</a:t>
            </a:r>
            <a:r>
              <a:rPr lang="sv-SE" sz="1200" b="0" i="0" kern="1200" dirty="0">
                <a:solidFill>
                  <a:schemeClr val="tx1"/>
                </a:solidFill>
                <a:effectLst/>
                <a:latin typeface="+mn-lt"/>
                <a:ea typeface="+mn-ea"/>
                <a:cs typeface="+mn-cs"/>
              </a:rPr>
              <a:t>9</a:t>
            </a:r>
            <a:r>
              <a:rPr lang="x-none" sz="1200" b="0" i="0" kern="1200" dirty="0">
                <a:solidFill>
                  <a:schemeClr val="tx1"/>
                </a:solidFill>
                <a:effectLst/>
                <a:latin typeface="+mn-lt"/>
                <a:ea typeface="+mn-ea"/>
                <a:cs typeface="+mn-cs"/>
              </a:rPr>
              <a:t> vuotta</a:t>
            </a:r>
          </a:p>
          <a:p>
            <a:pPr rtl="0"/>
            <a:r>
              <a:rPr lang="x-none" sz="1200" b="0" i="0" kern="1200" dirty="0">
                <a:solidFill>
                  <a:schemeClr val="tx1"/>
                </a:solidFill>
                <a:effectLst/>
                <a:latin typeface="+mn-lt"/>
                <a:ea typeface="+mn-ea"/>
                <a:cs typeface="+mn-cs"/>
              </a:rPr>
              <a:t>Yritysten määrä: 1</a:t>
            </a:r>
            <a:r>
              <a:rPr lang="sv-SE" sz="1200" b="0" i="0" kern="1200" dirty="0">
                <a:solidFill>
                  <a:schemeClr val="tx1"/>
                </a:solidFill>
                <a:effectLst/>
                <a:latin typeface="+mn-lt"/>
                <a:ea typeface="+mn-ea"/>
                <a:cs typeface="+mn-cs"/>
              </a:rPr>
              <a:t>4</a:t>
            </a:r>
            <a:r>
              <a:rPr lang="x-none" sz="1200" b="0" i="0"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583</a:t>
            </a:r>
            <a:endParaRPr lang="x-none" sz="1200" b="0" i="0" kern="1200" dirty="0">
              <a:solidFill>
                <a:schemeClr val="tx1"/>
              </a:solidFill>
              <a:effectLst/>
              <a:latin typeface="+mn-lt"/>
              <a:ea typeface="+mn-ea"/>
              <a:cs typeface="+mn-cs"/>
            </a:endParaRPr>
          </a:p>
          <a:p>
            <a:pPr rtl="0"/>
            <a:r>
              <a:rPr lang="x-none" sz="1200" b="0" i="0" kern="1200" dirty="0">
                <a:solidFill>
                  <a:schemeClr val="tx1"/>
                </a:solidFill>
                <a:effectLst/>
                <a:latin typeface="+mn-lt"/>
                <a:ea typeface="+mn-ea"/>
                <a:cs typeface="+mn-cs"/>
              </a:rPr>
              <a:t>Opiskelijoiden määrä 3</a:t>
            </a:r>
            <a:r>
              <a:rPr lang="sv-SE" sz="1200" b="0" i="0" kern="1200" dirty="0">
                <a:solidFill>
                  <a:schemeClr val="tx1"/>
                </a:solidFill>
                <a:effectLst/>
                <a:latin typeface="+mn-lt"/>
                <a:ea typeface="+mn-ea"/>
                <a:cs typeface="+mn-cs"/>
              </a:rPr>
              <a:t>3</a:t>
            </a:r>
            <a:r>
              <a:rPr lang="x-none" sz="1200" b="0" i="0"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979</a:t>
            </a:r>
            <a:endParaRPr lang="sv-SE" baseline="0" dirty="0"/>
          </a:p>
          <a:p>
            <a:pPr rtl="0"/>
            <a:endParaRPr lang="sv-SE" dirty="0"/>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1</a:t>
            </a:fld>
            <a:endParaRPr lang="sv-SE"/>
          </a:p>
        </p:txBody>
      </p:sp>
    </p:spTree>
    <p:extLst>
      <p:ext uri="{BB962C8B-B14F-4D97-AF65-F5344CB8AC3E}">
        <p14:creationId xmlns:p14="http://schemas.microsoft.com/office/powerpoint/2010/main" val="250282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IT</a:t>
            </a:r>
          </a:p>
          <a:p>
            <a:pPr rtl="0"/>
            <a:r>
              <a:rPr lang="x-none" sz="1200" kern="1200" dirty="0">
                <a:solidFill>
                  <a:schemeClr val="tx1"/>
                </a:solidFill>
                <a:effectLst/>
                <a:latin typeface="+mn-lt"/>
                <a:ea typeface="+mn-ea"/>
                <a:cs typeface="+mn-cs"/>
              </a:rPr>
              <a:t>IT-alalla on Uumajassa pitkät perinteet.</a:t>
            </a:r>
          </a:p>
          <a:p>
            <a:pPr rtl="0"/>
            <a:r>
              <a:rPr lang="x-none" sz="1200" b="0" kern="1200" dirty="0">
                <a:solidFill>
                  <a:schemeClr val="tx1"/>
                </a:solidFill>
                <a:effectLst/>
                <a:latin typeface="+mn-lt"/>
                <a:ea typeface="+mn-ea"/>
                <a:cs typeface="+mn-cs"/>
              </a:rPr>
              <a:t>U</a:t>
            </a:r>
            <a:r>
              <a:rPr lang="x-none" sz="1200" kern="1200" dirty="0">
                <a:solidFill>
                  <a:schemeClr val="tx1"/>
                </a:solidFill>
                <a:effectLst/>
                <a:latin typeface="+mn-lt"/>
                <a:ea typeface="+mn-ea"/>
                <a:cs typeface="+mn-cs"/>
              </a:rPr>
              <a:t>umajan yliopiston tuottama osaava työvoima on pitkään taannut vahvan kehityksen.</a:t>
            </a:r>
          </a:p>
          <a:p>
            <a:pPr rtl="0"/>
            <a:r>
              <a:rPr lang="x-none" sz="1200" kern="1200" dirty="0">
                <a:solidFill>
                  <a:schemeClr val="tx1"/>
                </a:solidFill>
                <a:effectLst/>
                <a:latin typeface="+mn-lt"/>
                <a:ea typeface="+mn-ea"/>
                <a:cs typeface="+mn-cs"/>
              </a:rPr>
              <a:t>Uumajassa ovat edustettuina suuret ruotsalaiset konsulttiyritykset mutta myös erikoistuneemmat yritykset. Monissa ruotsalaisten yritysten kansainvälisesti myymissä matkapuhelinratkaisuissa on käytetty Uumajassa kehitettyä tekniikkaa.</a:t>
            </a:r>
          </a:p>
          <a:p>
            <a:pPr rtl="0"/>
            <a:r>
              <a:rPr lang="x-none" sz="1200" kern="1200" dirty="0">
                <a:solidFill>
                  <a:schemeClr val="tx1"/>
                </a:solidFill>
                <a:effectLst/>
                <a:latin typeface="+mn-lt"/>
                <a:ea typeface="+mn-ea"/>
                <a:cs typeface="+mn-cs"/>
              </a:rPr>
              <a:t>IT-ala on Uumajassa nykyään laaja-alainen: siellä on niin fintech- eli financial technologies -alan yrityksiä, uusia mediaratkaisuja kuin kiinnostavia pelikehitysklustereita. </a:t>
            </a:r>
          </a:p>
          <a:p>
            <a:pPr rtl="0"/>
            <a:endParaRPr lang="sv-SE" sz="1200" kern="1200" baseline="0" dirty="0">
              <a:solidFill>
                <a:schemeClr val="tx1"/>
              </a:solidFill>
              <a:effectLst/>
              <a:latin typeface="+mn-lt"/>
              <a:ea typeface="+mn-ea"/>
              <a:cs typeface="+mn-cs"/>
            </a:endParaRPr>
          </a:p>
          <a:p>
            <a:pPr rtl="0"/>
            <a:r>
              <a:rPr lang="x-none" sz="1200" b="0" kern="1200" dirty="0">
                <a:solidFill>
                  <a:schemeClr val="tx1"/>
                </a:solidFill>
                <a:effectLst/>
                <a:latin typeface="+mn-lt"/>
                <a:ea typeface="+mn-ea"/>
                <a:cs typeface="+mn-cs"/>
              </a:rPr>
              <a:t>Uumajan laajakaista nostetaan usein esiin maailman nopeimpana laajakaistana, mutta monet eivät kuitenkaan tiedä, että Uumajassa on myös kaupunkiverkko kaikkia verkkoon yhdistettäviä esineitä varten. Tämä on edellytys Internet of Things -järjestelmän kehittymiselle.</a:t>
            </a:r>
            <a:r>
              <a:rPr lang="sv-SE" sz="1200" b="0" kern="1200" dirty="0">
                <a:solidFill>
                  <a:schemeClr val="tx1"/>
                </a:solidFill>
                <a:effectLst/>
                <a:latin typeface="+mn-lt"/>
                <a:ea typeface="+mn-ea"/>
                <a:cs typeface="+mn-cs"/>
              </a:rPr>
              <a:t> </a:t>
            </a:r>
            <a:r>
              <a:rPr lang="fi-FI" sz="1200" b="0" kern="1200" baseline="0" noProof="0" dirty="0">
                <a:solidFill>
                  <a:schemeClr val="tx1"/>
                </a:solidFill>
                <a:effectLst/>
                <a:latin typeface="+mn-lt"/>
                <a:ea typeface="+mn-ea"/>
                <a:cs typeface="+mn-cs"/>
              </a:rPr>
              <a:t>Vuosina 2019–2022 Uumaja on Ruotsin ensimmäinen 5G-verkon testikaupunki.</a:t>
            </a:r>
            <a:endParaRPr lang="x-none" sz="1200" b="0" kern="1200" dirty="0">
              <a:solidFill>
                <a:schemeClr val="tx1"/>
              </a:solidFill>
              <a:effectLst/>
              <a:latin typeface="+mn-lt"/>
              <a:ea typeface="+mn-ea"/>
              <a:cs typeface="+mn-cs"/>
            </a:endParaRPr>
          </a:p>
          <a:p>
            <a:pPr rtl="0"/>
            <a:endParaRPr lang="sv-SE" sz="1200" b="0" kern="1200" baseline="0" dirty="0">
              <a:solidFill>
                <a:schemeClr val="tx1"/>
              </a:solidFill>
              <a:effectLst/>
              <a:latin typeface="+mn-lt"/>
              <a:ea typeface="+mn-ea"/>
              <a:cs typeface="+mn-cs"/>
            </a:endParaRPr>
          </a:p>
          <a:p>
            <a:pPr rtl="0"/>
            <a:r>
              <a:rPr lang="x-none" sz="1200" b="0" kern="1200" dirty="0">
                <a:solidFill>
                  <a:schemeClr val="tx1"/>
                </a:solidFill>
                <a:effectLst/>
                <a:latin typeface="+mn-lt"/>
                <a:ea typeface="+mn-ea"/>
                <a:cs typeface="+mn-cs"/>
              </a:rPr>
              <a:t>Esimerkkinä menestyneestä uumajalaisesta yrityksestä voidaan mainita Limes Audio, jonka Google osti vuonna 2016.</a:t>
            </a:r>
            <a:endParaRPr lang="sv-SE" sz="1200" b="0" kern="1200" dirty="0">
              <a:solidFill>
                <a:schemeClr val="tx1"/>
              </a:solidFill>
              <a:effectLst/>
              <a:latin typeface="+mn-lt"/>
              <a:ea typeface="+mn-ea"/>
              <a:cs typeface="+mn-cs"/>
            </a:endParaRPr>
          </a:p>
          <a:p>
            <a:pPr rtl="0"/>
            <a:endParaRPr lang="sv-SE"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i-FI" sz="1200" b="0" kern="1200" noProof="0" dirty="0">
                <a:solidFill>
                  <a:schemeClr val="tx1"/>
                </a:solidFill>
                <a:effectLst/>
                <a:latin typeface="+mn-lt"/>
                <a:ea typeface="+mn-ea"/>
                <a:cs typeface="+mn-cs"/>
              </a:rPr>
              <a:t>Uumajalaisen </a:t>
            </a:r>
            <a:r>
              <a:rPr lang="fi-FI" sz="1200" b="0" kern="1200" noProof="0" dirty="0" err="1">
                <a:solidFill>
                  <a:schemeClr val="tx1"/>
                </a:solidFill>
                <a:effectLst/>
                <a:latin typeface="+mn-lt"/>
                <a:ea typeface="+mn-ea"/>
                <a:cs typeface="+mn-cs"/>
              </a:rPr>
              <a:t>Coldwood</a:t>
            </a:r>
            <a:r>
              <a:rPr lang="fi-FI" sz="1200" b="0" kern="1200" noProof="0" dirty="0">
                <a:solidFill>
                  <a:schemeClr val="tx1"/>
                </a:solidFill>
                <a:effectLst/>
                <a:latin typeface="+mn-lt"/>
                <a:ea typeface="+mn-ea"/>
                <a:cs typeface="+mn-cs"/>
              </a:rPr>
              <a:t> Interactiven </a:t>
            </a:r>
            <a:r>
              <a:rPr lang="fi-FI" sz="1200" b="0" kern="1200" noProof="0" dirty="0" err="1">
                <a:solidFill>
                  <a:schemeClr val="tx1"/>
                </a:solidFill>
                <a:effectLst/>
                <a:latin typeface="+mn-lt"/>
                <a:ea typeface="+mn-ea"/>
                <a:cs typeface="+mn-cs"/>
              </a:rPr>
              <a:t>Unravel</a:t>
            </a:r>
            <a:r>
              <a:rPr lang="fi-FI" sz="1200" b="0" kern="1200" noProof="0" dirty="0">
                <a:solidFill>
                  <a:schemeClr val="tx1"/>
                </a:solidFill>
                <a:effectLst/>
                <a:latin typeface="+mn-lt"/>
                <a:ea typeface="+mn-ea"/>
                <a:cs typeface="+mn-cs"/>
              </a:rPr>
              <a:t>-peli</a:t>
            </a:r>
            <a:r>
              <a:rPr lang="fi-FI" sz="1200" b="0" kern="1200" baseline="0" noProof="0" dirty="0">
                <a:solidFill>
                  <a:schemeClr val="tx1"/>
                </a:solidFill>
                <a:effectLst/>
                <a:latin typeface="+mn-lt"/>
                <a:ea typeface="+mn-ea"/>
                <a:cs typeface="+mn-cs"/>
              </a:rPr>
              <a:t> palkittiin parhaan strategiapelin palkinnolla maailman suurimmilla pelimessuilla </a:t>
            </a:r>
            <a:r>
              <a:rPr lang="fi-FI" sz="1200" b="0" kern="1200" noProof="0" dirty="0" err="1">
                <a:solidFill>
                  <a:schemeClr val="tx1"/>
                </a:solidFill>
                <a:effectLst/>
                <a:latin typeface="+mn-lt"/>
                <a:ea typeface="+mn-ea"/>
                <a:cs typeface="+mn-cs"/>
              </a:rPr>
              <a:t>Gamescomissa</a:t>
            </a:r>
            <a:r>
              <a:rPr lang="fi-FI" sz="1200" b="0" kern="1200" noProof="0" dirty="0">
                <a:solidFill>
                  <a:schemeClr val="tx1"/>
                </a:solidFill>
                <a:effectLst/>
                <a:latin typeface="+mn-lt"/>
                <a:ea typeface="+mn-ea"/>
                <a:cs typeface="+mn-cs"/>
              </a:rPr>
              <a:t>. </a:t>
            </a:r>
            <a:r>
              <a:rPr lang="fi-FI" sz="1200" b="0" kern="1200" noProof="0" dirty="0" err="1">
                <a:solidFill>
                  <a:schemeClr val="tx1"/>
                </a:solidFill>
                <a:effectLst/>
                <a:latin typeface="+mn-lt"/>
                <a:ea typeface="+mn-ea"/>
                <a:cs typeface="+mn-cs"/>
              </a:rPr>
              <a:t>Unravel</a:t>
            </a:r>
            <a:r>
              <a:rPr lang="fi-FI" sz="1200" b="0" kern="1200" baseline="0" noProof="0" dirty="0">
                <a:solidFill>
                  <a:schemeClr val="tx1"/>
                </a:solidFill>
                <a:effectLst/>
                <a:latin typeface="+mn-lt"/>
                <a:ea typeface="+mn-ea"/>
                <a:cs typeface="+mn-cs"/>
              </a:rPr>
              <a:t> </a:t>
            </a:r>
            <a:r>
              <a:rPr lang="fi-FI" sz="1200" b="0" kern="1200" noProof="0" dirty="0" err="1">
                <a:solidFill>
                  <a:schemeClr val="tx1"/>
                </a:solidFill>
                <a:effectLst/>
                <a:latin typeface="+mn-lt"/>
                <a:ea typeface="+mn-ea"/>
                <a:cs typeface="+mn-cs"/>
              </a:rPr>
              <a:t>Two</a:t>
            </a:r>
            <a:r>
              <a:rPr lang="fi-FI" sz="1200" b="0" kern="1200" noProof="0" dirty="0">
                <a:solidFill>
                  <a:schemeClr val="tx1"/>
                </a:solidFill>
                <a:effectLst/>
                <a:latin typeface="+mn-lt"/>
                <a:ea typeface="+mn-ea"/>
                <a:cs typeface="+mn-cs"/>
              </a:rPr>
              <a:t> </a:t>
            </a:r>
            <a:r>
              <a:rPr lang="fi-FI" sz="1200" b="0" kern="1200" baseline="0" noProof="0" dirty="0">
                <a:solidFill>
                  <a:schemeClr val="tx1"/>
                </a:solidFill>
                <a:effectLst/>
                <a:latin typeface="+mn-lt"/>
                <a:ea typeface="+mn-ea"/>
                <a:cs typeface="+mn-cs"/>
              </a:rPr>
              <a:t>puolestaan palkittiin parhaan perhepelin luokassa </a:t>
            </a:r>
            <a:r>
              <a:rPr lang="fi-FI" sz="1200" b="0" kern="1200" noProof="0" dirty="0">
                <a:solidFill>
                  <a:schemeClr val="tx1"/>
                </a:solidFill>
                <a:effectLst/>
                <a:latin typeface="+mn-lt"/>
                <a:ea typeface="+mn-ea"/>
                <a:cs typeface="+mn-cs"/>
              </a:rPr>
              <a:t>D.I.C.E. </a:t>
            </a:r>
            <a:r>
              <a:rPr lang="fi-FI" sz="1200" b="0" kern="1200" noProof="0" dirty="0" err="1">
                <a:solidFill>
                  <a:schemeClr val="tx1"/>
                </a:solidFill>
                <a:effectLst/>
                <a:latin typeface="+mn-lt"/>
                <a:ea typeface="+mn-ea"/>
                <a:cs typeface="+mn-cs"/>
              </a:rPr>
              <a:t>Award</a:t>
            </a:r>
            <a:r>
              <a:rPr lang="fi-FI" sz="1200" b="0" kern="1200" noProof="0" dirty="0">
                <a:solidFill>
                  <a:schemeClr val="tx1"/>
                </a:solidFill>
                <a:effectLst/>
                <a:latin typeface="+mn-lt"/>
                <a:ea typeface="+mn-ea"/>
                <a:cs typeface="+mn-cs"/>
              </a:rPr>
              <a:t> –palkinnolla vuonna 2018.</a:t>
            </a:r>
          </a:p>
          <a:p>
            <a:pPr rtl="0"/>
            <a:endParaRPr lang="x-none" sz="1200" b="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10</a:t>
            </a:fld>
            <a:endParaRPr lang="sv-SE"/>
          </a:p>
        </p:txBody>
      </p:sp>
    </p:spTree>
    <p:extLst>
      <p:ext uri="{BB962C8B-B14F-4D97-AF65-F5344CB8AC3E}">
        <p14:creationId xmlns:p14="http://schemas.microsoft.com/office/powerpoint/2010/main" val="57972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b="0" kern="1200" dirty="0">
                <a:solidFill>
                  <a:schemeClr val="tx1"/>
                </a:solidFill>
                <a:effectLst/>
                <a:latin typeface="+mn-lt"/>
                <a:ea typeface="+mn-ea"/>
                <a:cs typeface="+mn-cs"/>
              </a:rPr>
              <a:t>INFRASTRUKTUURI</a:t>
            </a:r>
          </a:p>
          <a:p>
            <a:pPr rtl="0"/>
            <a:r>
              <a:rPr lang="x-none" sz="1200" b="0" kern="1200" dirty="0">
                <a:solidFill>
                  <a:schemeClr val="tx1"/>
                </a:solidFill>
                <a:effectLst/>
                <a:latin typeface="+mn-lt"/>
                <a:ea typeface="+mn-ea"/>
                <a:cs typeface="+mn-cs"/>
              </a:rPr>
              <a:t>Uumajan strateginen sijainti Pohjois-Ruotsissa näkyy kaupungin hyvässä infrastruktuurissa.</a:t>
            </a:r>
          </a:p>
          <a:p>
            <a:pPr rtl="0"/>
            <a:r>
              <a:rPr lang="x-none" sz="1200" b="0" kern="1200" dirty="0">
                <a:solidFill>
                  <a:schemeClr val="tx1"/>
                </a:solidFill>
                <a:effectLst/>
                <a:latin typeface="+mn-lt"/>
                <a:ea typeface="+mn-ea"/>
                <a:cs typeface="+mn-cs"/>
              </a:rPr>
              <a:t>Kaupungin halki kulkee kaksi Eurooppatietä, ja lentokentältä lähtee päivittäin monia lentoja. Botniabanan-rata tarjoaa hyvät mahdollisuudet henkilö- ja tavaraliikenteeseen, ja Merenkurkun yli liikennöi laivoja.</a:t>
            </a:r>
          </a:p>
          <a:p>
            <a:pPr rtl="0"/>
            <a:endParaRPr lang="sv-SE" sz="1200" b="0" kern="1200" dirty="0">
              <a:solidFill>
                <a:schemeClr val="tx1"/>
              </a:solidFill>
              <a:effectLst/>
              <a:latin typeface="+mn-lt"/>
              <a:ea typeface="+mn-ea"/>
              <a:cs typeface="+mn-cs"/>
            </a:endParaRPr>
          </a:p>
          <a:p>
            <a:pPr rtl="0"/>
            <a:r>
              <a:rPr lang="x-none" sz="1200" b="0" kern="1200" dirty="0">
                <a:solidFill>
                  <a:schemeClr val="tx1"/>
                </a:solidFill>
                <a:effectLst/>
                <a:latin typeface="+mn-lt"/>
                <a:ea typeface="+mn-ea"/>
                <a:cs typeface="+mn-cs"/>
              </a:rPr>
              <a:t>Uumajan lentokenttä on Ruotsin </a:t>
            </a:r>
            <a:r>
              <a:rPr lang="fi-FI" sz="1200" b="0" kern="1200" dirty="0">
                <a:solidFill>
                  <a:schemeClr val="tx1"/>
                </a:solidFill>
                <a:effectLst/>
                <a:latin typeface="+mn-lt"/>
                <a:ea typeface="+mn-ea"/>
                <a:cs typeface="+mn-cs"/>
              </a:rPr>
              <a:t>seitsemänneksi</a:t>
            </a:r>
            <a:r>
              <a:rPr lang="x-none" sz="1200" b="0" kern="1200" dirty="0">
                <a:solidFill>
                  <a:schemeClr val="tx1"/>
                </a:solidFill>
                <a:effectLst/>
                <a:latin typeface="+mn-lt"/>
                <a:ea typeface="+mn-ea"/>
                <a:cs typeface="+mn-cs"/>
              </a:rPr>
              <a:t> suurin lentokenttä. Sitä käyttää vuosittain yli miljoona matkustajaa, ja matkustajamäärä on tasaisessa kasvussa. Lentokentällä liikennöi seitsemän lentoyhtiötä, ja sieltä tehdään suoria lentoja Helsinkiin, Arlandaan ja Brommaan sekä moniin tilauslentokohteisiin. Lentokentän laajentamista aiotaan jatkaa edelleen.</a:t>
            </a:r>
            <a:endParaRPr lang="sv-SE" sz="1200" b="0" kern="1200" dirty="0">
              <a:solidFill>
                <a:schemeClr val="tx1"/>
              </a:solidFill>
              <a:effectLst/>
              <a:latin typeface="+mn-lt"/>
              <a:ea typeface="+mn-ea"/>
              <a:cs typeface="+mn-cs"/>
            </a:endParaRPr>
          </a:p>
          <a:p>
            <a:pPr rtl="0"/>
            <a:endParaRPr lang="sv-SE" sz="1200" b="0" kern="1200" dirty="0">
              <a:solidFill>
                <a:schemeClr val="tx1"/>
              </a:solidFill>
              <a:effectLst/>
              <a:latin typeface="+mn-lt"/>
              <a:ea typeface="+mn-ea"/>
              <a:cs typeface="+mn-cs"/>
            </a:endParaRPr>
          </a:p>
          <a:p>
            <a:pPr rtl="0"/>
            <a:r>
              <a:rPr lang="x-none" sz="1200" b="0" i="0" kern="1200" dirty="0">
                <a:solidFill>
                  <a:schemeClr val="tx1"/>
                </a:solidFill>
                <a:effectLst/>
                <a:latin typeface="+mn-lt"/>
                <a:ea typeface="+mn-ea"/>
                <a:cs typeface="+mn-cs"/>
              </a:rPr>
              <a:t>Uumajan satama on yksi Pohjois-Skandinavian suurimmista satamista, ja sen kautta kulkee vuosittain noin 2,3 miljoonaa tonnia tavaraa.</a:t>
            </a:r>
          </a:p>
          <a:p>
            <a:pPr rtl="0"/>
            <a:r>
              <a:rPr lang="x-none" sz="1200" b="0" i="0" kern="1200" dirty="0">
                <a:solidFill>
                  <a:schemeClr val="tx1"/>
                </a:solidFill>
                <a:effectLst/>
                <a:latin typeface="+mn-lt"/>
                <a:ea typeface="+mn-ea"/>
                <a:cs typeface="+mn-cs"/>
              </a:rPr>
              <a:t>Puolet sataman kautta kulkevista tuotteista on peräisin metsästä, kuten kraftlaineri ja puutavara. Uumajan satama sijaitsee strategisella paikalla, sillä sieltä on lyhin meritie Ruotsista Suomeen. Satama on toiminnassa ympäri vuoden,</a:t>
            </a:r>
            <a:r>
              <a:rPr lang="sv-SE" sz="1200" b="0" i="0" kern="1200" baseline="0" dirty="0">
                <a:solidFill>
                  <a:schemeClr val="tx1"/>
                </a:solidFill>
                <a:effectLst/>
                <a:latin typeface="+mn-lt"/>
                <a:ea typeface="+mn-ea"/>
                <a:cs typeface="+mn-cs"/>
              </a:rPr>
              <a:t> </a:t>
            </a:r>
            <a:r>
              <a:rPr lang="x-none" sz="1200" b="0" kern="1200" dirty="0">
                <a:solidFill>
                  <a:schemeClr val="tx1"/>
                </a:solidFill>
                <a:effectLst/>
                <a:latin typeface="+mn-lt"/>
                <a:ea typeface="+mn-ea"/>
                <a:cs typeface="+mn-cs"/>
              </a:rPr>
              <a:t>ja sieltä liikennöi päivittäin lauttoja Vaasaan. </a:t>
            </a:r>
            <a:r>
              <a:rPr lang="fi-FI" sz="1200" b="0" kern="1200" noProof="0" dirty="0">
                <a:solidFill>
                  <a:schemeClr val="tx1"/>
                </a:solidFill>
                <a:effectLst/>
                <a:latin typeface="+mn-lt"/>
                <a:ea typeface="+mn-ea"/>
                <a:cs typeface="+mn-cs"/>
              </a:rPr>
              <a:t>Vuoden 2021</a:t>
            </a:r>
            <a:r>
              <a:rPr lang="fi-FI" sz="1200" b="0" kern="1200" baseline="0" noProof="0" dirty="0">
                <a:solidFill>
                  <a:schemeClr val="tx1"/>
                </a:solidFill>
                <a:effectLst/>
                <a:latin typeface="+mn-lt"/>
                <a:ea typeface="+mn-ea"/>
                <a:cs typeface="+mn-cs"/>
              </a:rPr>
              <a:t> huhtikuussa käyttöön otetaan uusi, moderni ja ympäristöystävällisempi laiva nykyisen korvaajaksi</a:t>
            </a:r>
            <a:r>
              <a:rPr lang="fi-FI" sz="1200" b="0" kern="1200" noProof="0" dirty="0">
                <a:solidFill>
                  <a:schemeClr val="tx1"/>
                </a:solidFill>
                <a:effectLst/>
                <a:latin typeface="+mn-lt"/>
                <a:ea typeface="+mn-ea"/>
                <a:cs typeface="+mn-cs"/>
              </a:rPr>
              <a:t>.</a:t>
            </a:r>
            <a:endParaRPr lang="sv-SE"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sz="1200" b="0" kern="1200" dirty="0">
                <a:solidFill>
                  <a:schemeClr val="tx1"/>
                </a:solidFill>
                <a:effectLst/>
                <a:latin typeface="+mn-lt"/>
                <a:ea typeface="+mn-ea"/>
                <a:cs typeface="+mn-cs"/>
              </a:rPr>
              <a:t>Botniabanan yhdistää Uumajan tehokkaasti muuhun Ruotsiin ja Eurooppaan henkilö- ja tavaraliikenteen kautta. Botniabanan-rataa päätettiin äskettäin jatkaa rakentamalla Uumajan pohjoispuolelle uusi Norrbotniabanan-rataosuus.</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rtl="0"/>
            <a:r>
              <a:rPr lang="x-none" sz="1200" b="0" i="0" kern="1200" dirty="0">
                <a:solidFill>
                  <a:schemeClr val="tx1"/>
                </a:solidFill>
                <a:effectLst/>
                <a:latin typeface="+mn-lt"/>
                <a:ea typeface="+mn-ea"/>
                <a:cs typeface="+mn-cs"/>
              </a:rPr>
              <a:t>Uumajassa toimii myös Nordic Logistic Center, joka on intermodaaliterminaali junalla, autolla ja laivalla kuljetettavien tavaroiden tehokkaita intermodaalikuljetuksia varten. Nordic Logistic Centerissä toimii myös varastohotelli. NLC on yhdistetty Uumajan tavara-asemaan.</a:t>
            </a: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11</a:t>
            </a:fld>
            <a:endParaRPr lang="sv-SE"/>
          </a:p>
        </p:txBody>
      </p:sp>
    </p:spTree>
    <p:extLst>
      <p:ext uri="{BB962C8B-B14F-4D97-AF65-F5344CB8AC3E}">
        <p14:creationId xmlns:p14="http://schemas.microsoft.com/office/powerpoint/2010/main" val="399912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ELÄ!</a:t>
            </a:r>
          </a:p>
          <a:p>
            <a:pPr rtl="0"/>
            <a:r>
              <a:rPr lang="x-none" sz="1200" kern="1200" dirty="0">
                <a:solidFill>
                  <a:schemeClr val="tx1"/>
                </a:solidFill>
                <a:effectLst/>
                <a:latin typeface="+mn-lt"/>
                <a:ea typeface="+mn-ea"/>
                <a:cs typeface="+mn-cs"/>
              </a:rPr>
              <a:t>Uumajassa ollaan erittäin sitoutuneita ympäristökysymyksiin. Sen seurauksena kaupunki on muun muassa saanut Vuoden ilmastokaupunki 2016 -tittelin ja päässyt kolmesti finaaliin Euroopan ympäristöpääkaupunki -kilpailussa.</a:t>
            </a:r>
          </a:p>
          <a:p>
            <a:pPr rtl="0"/>
            <a:r>
              <a:rPr lang="x-none" sz="1200" kern="1200" dirty="0">
                <a:solidFill>
                  <a:schemeClr val="tx1"/>
                </a:solidFill>
                <a:effectLst/>
                <a:latin typeface="+mn-lt"/>
                <a:ea typeface="+mn-ea"/>
                <a:cs typeface="+mn-cs"/>
              </a:rPr>
              <a:t> </a:t>
            </a:r>
          </a:p>
          <a:p>
            <a:pPr rtl="0"/>
            <a:r>
              <a:rPr lang="x-none" sz="1200" kern="1200" dirty="0">
                <a:solidFill>
                  <a:schemeClr val="tx1"/>
                </a:solidFill>
                <a:effectLst/>
                <a:latin typeface="+mn-lt"/>
                <a:ea typeface="+mn-ea"/>
                <a:cs typeface="+mn-cs"/>
              </a:rPr>
              <a:t>Vuonna 2017 Uumajan kunta aloitti Green Umeå -hankkeen, joka kerää yhteen ympäristökysymyksiin sitoutuneet alueen yritykset, organisaatiot ja yksilöt, jotka haluavat edistää kestävää kehitystä. Hankkeen mottona on yhdessä luominen.</a:t>
            </a:r>
          </a:p>
          <a:p>
            <a:pPr rtl="0"/>
            <a:r>
              <a:rPr lang="x-none" sz="1200" kern="1200" dirty="0">
                <a:solidFill>
                  <a:schemeClr val="tx1"/>
                </a:solidFill>
                <a:effectLst/>
                <a:latin typeface="+mn-lt"/>
                <a:ea typeface="+mn-ea"/>
                <a:cs typeface="+mn-cs"/>
              </a:rPr>
              <a:t> </a:t>
            </a:r>
          </a:p>
          <a:p>
            <a:pPr rtl="0"/>
            <a:r>
              <a:rPr lang="x-none" sz="1200" kern="1200" dirty="0">
                <a:solidFill>
                  <a:schemeClr val="tx1"/>
                </a:solidFill>
                <a:effectLst/>
                <a:latin typeface="+mn-lt"/>
                <a:ea typeface="+mn-ea"/>
                <a:cs typeface="+mn-cs"/>
              </a:rPr>
              <a:t>Yhdessä luominen oli mottona myös silloin, kun Uumaja haki – ja voitti – Euroopan kulttuuripääkaupunki 2014 -tittelin. Kaupungissa on vahva tee se itse -hengen perinne.</a:t>
            </a:r>
          </a:p>
          <a:p>
            <a:pPr rtl="0"/>
            <a:r>
              <a:rPr lang="x-none" sz="1200" kern="1200" dirty="0">
                <a:solidFill>
                  <a:schemeClr val="tx1"/>
                </a:solidFill>
                <a:effectLst/>
                <a:latin typeface="+mn-lt"/>
                <a:ea typeface="+mn-ea"/>
                <a:cs typeface="+mn-cs"/>
              </a:rPr>
              <a:t> </a:t>
            </a:r>
          </a:p>
          <a:p>
            <a:pPr rtl="0"/>
            <a:r>
              <a:rPr lang="x-none" sz="1200" kern="1200" dirty="0">
                <a:solidFill>
                  <a:schemeClr val="tx1"/>
                </a:solidFill>
                <a:effectLst/>
                <a:latin typeface="+mn-lt"/>
                <a:ea typeface="+mn-ea"/>
                <a:cs typeface="+mn-cs"/>
              </a:rPr>
              <a:t>Jakamalla harjoitusvuorot tasa-arvoisesti poikien ja tyttöjen kesken Uumajassa on luotu edellytykset joidenkin Ruotsin parhaimmistoon kuuluvien naisjoukkueiden kehittymiselle.</a:t>
            </a:r>
            <a:endParaRPr lang="sv-SE" sz="1200" kern="1200" dirty="0">
              <a:solidFill>
                <a:schemeClr val="tx1"/>
              </a:solidFill>
              <a:effectLst/>
              <a:latin typeface="+mn-lt"/>
              <a:ea typeface="+mn-ea"/>
              <a:cs typeface="+mn-cs"/>
            </a:endParaRPr>
          </a:p>
          <a:p>
            <a:pPr rtl="0"/>
            <a:endParaRPr lang="sv-SE" sz="1200" kern="1200" dirty="0">
              <a:solidFill>
                <a:schemeClr val="tx1"/>
              </a:solidFill>
              <a:effectLst/>
              <a:latin typeface="+mn-lt"/>
              <a:ea typeface="+mn-ea"/>
              <a:cs typeface="+mn-cs"/>
            </a:endParaRPr>
          </a:p>
          <a:p>
            <a:pPr rtl="0"/>
            <a:r>
              <a:rPr lang="fi-FI" sz="1200" b="0" kern="1200" noProof="0" dirty="0">
                <a:solidFill>
                  <a:schemeClr val="tx1"/>
                </a:solidFill>
                <a:effectLst/>
                <a:latin typeface="+mn-lt"/>
                <a:ea typeface="+mn-ea"/>
                <a:cs typeface="+mn-cs"/>
              </a:rPr>
              <a:t>Tultuaan toiselle sijalle kahdesti Uumaja</a:t>
            </a:r>
            <a:r>
              <a:rPr lang="fi-FI" sz="1200" b="0" kern="1200" baseline="0" noProof="0" dirty="0">
                <a:solidFill>
                  <a:schemeClr val="tx1"/>
                </a:solidFill>
                <a:effectLst/>
                <a:latin typeface="+mn-lt"/>
                <a:ea typeface="+mn-ea"/>
                <a:cs typeface="+mn-cs"/>
              </a:rPr>
              <a:t> on valittu Ruotsin parhaaksi urheilukaupungiksi vuonna 2018.</a:t>
            </a:r>
            <a:endParaRPr lang="x-none" sz="1200" b="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 </a:t>
            </a:r>
          </a:p>
          <a:p>
            <a:pPr rtl="0"/>
            <a:r>
              <a:rPr lang="x-none" sz="1200" kern="1200" dirty="0">
                <a:solidFill>
                  <a:schemeClr val="tx1"/>
                </a:solidFill>
                <a:effectLst/>
                <a:latin typeface="+mn-lt"/>
                <a:ea typeface="+mn-ea"/>
                <a:cs typeface="+mn-cs"/>
              </a:rPr>
              <a:t>EU:n Social Progress Index -indeksi mittaa elämänlaatua kahdentoista eri parametrin suhteen. Pohjois-Ruotsi on vertailussa Euroopan ykkönen.</a:t>
            </a: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12</a:t>
            </a:fld>
            <a:endParaRPr lang="sv-SE"/>
          </a:p>
        </p:txBody>
      </p:sp>
    </p:spTree>
    <p:extLst>
      <p:ext uri="{BB962C8B-B14F-4D97-AF65-F5344CB8AC3E}">
        <p14:creationId xmlns:p14="http://schemas.microsoft.com/office/powerpoint/2010/main" val="371142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YMPÄRISTÖ</a:t>
            </a:r>
          </a:p>
          <a:p>
            <a:pPr rtl="0"/>
            <a:r>
              <a:rPr lang="x-none" sz="1200" kern="1200" dirty="0">
                <a:solidFill>
                  <a:schemeClr val="tx1"/>
                </a:solidFill>
                <a:effectLst/>
                <a:latin typeface="+mn-lt"/>
                <a:ea typeface="+mn-ea"/>
                <a:cs typeface="+mn-cs"/>
              </a:rPr>
              <a:t>Uumajalaiset ovat erittäin ympäristötietoisia, asettavat vaatimuksia kunnallisille organisaatioille ja saavat ne näin tekemään aktiivista ympäristötyötä – ympäristötyötä tehdään usein yhteistyössä kunnan, yliopiston ja elinkeinoelämän kesken.</a:t>
            </a:r>
          </a:p>
          <a:p>
            <a:pPr rtl="0"/>
            <a:r>
              <a:rPr lang="x-none" sz="1200" kern="1200" dirty="0">
                <a:solidFill>
                  <a:schemeClr val="tx1"/>
                </a:solidFill>
                <a:effectLst/>
                <a:latin typeface="+mn-lt"/>
                <a:ea typeface="+mn-ea"/>
                <a:cs typeface="+mn-cs"/>
              </a:rPr>
              <a:t> </a:t>
            </a:r>
          </a:p>
          <a:p>
            <a:pPr rtl="0"/>
            <a:r>
              <a:rPr lang="fi-FI" sz="1200" b="1" kern="1200" dirty="0">
                <a:solidFill>
                  <a:schemeClr val="tx1"/>
                </a:solidFill>
                <a:effectLst/>
                <a:latin typeface="+mn-lt"/>
                <a:ea typeface="+mn-ea"/>
                <a:cs typeface="+mn-cs"/>
              </a:rPr>
              <a:t>Vuoden ilmastokaupunki</a:t>
            </a:r>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Kansainvälinen tuomaristo valitsi Uumajan vuoden 2016 </a:t>
            </a:r>
            <a:r>
              <a:rPr lang="fi-FI" sz="1200" b="0" kern="1200" dirty="0">
                <a:solidFill>
                  <a:schemeClr val="tx1"/>
                </a:solidFill>
                <a:effectLst/>
                <a:latin typeface="+mn-lt"/>
                <a:ea typeface="+mn-ea"/>
                <a:cs typeface="+mn-cs"/>
              </a:rPr>
              <a:t>ilmastokaupungiksi</a:t>
            </a:r>
            <a:r>
              <a:rPr lang="x-none" sz="1200" b="0" kern="1200" dirty="0">
                <a:solidFill>
                  <a:schemeClr val="tx1"/>
                </a:solidFill>
                <a:effectLst/>
                <a:latin typeface="+mn-lt"/>
                <a:ea typeface="+mn-ea"/>
                <a:cs typeface="+mn-cs"/>
              </a:rPr>
              <a:t>. Tuomaristo </a:t>
            </a:r>
            <a:r>
              <a:rPr lang="x-none" sz="1200" kern="1200" dirty="0">
                <a:solidFill>
                  <a:schemeClr val="tx1"/>
                </a:solidFill>
                <a:effectLst/>
                <a:latin typeface="+mn-lt"/>
                <a:ea typeface="+mn-ea"/>
                <a:cs typeface="+mn-cs"/>
              </a:rPr>
              <a:t>vaikuttui Uumajan kyvystä viedä eteenpäin ympäristöstrategioitaan. Monet laajat ja perusteelliset konkreettiset toimet helpottavat kunnan toimijoiden ja asukkaiden mahdollisuuksia toimia entistä paremmin kestävän kehityksen mukaisesti.</a:t>
            </a:r>
          </a:p>
          <a:p>
            <a:pPr rtl="0"/>
            <a:r>
              <a:rPr lang="x-none" sz="1200" kern="1200" dirty="0">
                <a:solidFill>
                  <a:schemeClr val="tx1"/>
                </a:solidFill>
                <a:effectLst/>
                <a:latin typeface="+mn-lt"/>
                <a:ea typeface="+mn-ea"/>
                <a:cs typeface="+mn-cs"/>
              </a:rPr>
              <a:t> </a:t>
            </a:r>
          </a:p>
          <a:p>
            <a:pPr rtl="0"/>
            <a:r>
              <a:rPr lang="x-none" sz="1200" b="1" kern="1200" dirty="0">
                <a:solidFill>
                  <a:schemeClr val="tx1"/>
                </a:solidFill>
                <a:effectLst/>
                <a:latin typeface="+mn-lt"/>
                <a:ea typeface="+mn-ea"/>
                <a:cs typeface="+mn-cs"/>
              </a:rPr>
              <a:t>Green Umeå</a:t>
            </a:r>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Hanke käynnistettiin Uumajan kunnan aloitteesta, ja se kerää yhteen yritykset, organisaatiot ja yksityishenkilöt, joiden visiona on varmistaa entistä vihreämpi tulevaisuus niin Uumajassa kuin muualla Pohjois-Ruotsissa.</a:t>
            </a:r>
          </a:p>
          <a:p>
            <a:pPr rtl="0"/>
            <a:r>
              <a:rPr lang="x-none" sz="1200" kern="1200" dirty="0">
                <a:solidFill>
                  <a:schemeClr val="tx1"/>
                </a:solidFill>
                <a:effectLst/>
                <a:latin typeface="+mn-lt"/>
                <a:ea typeface="+mn-ea"/>
                <a:cs typeface="+mn-cs"/>
              </a:rPr>
              <a:t> </a:t>
            </a:r>
          </a:p>
          <a:p>
            <a:pPr rtl="0"/>
            <a:r>
              <a:rPr lang="x-none" sz="1200" b="1" kern="1200" dirty="0">
                <a:solidFill>
                  <a:schemeClr val="tx1"/>
                </a:solidFill>
                <a:effectLst/>
                <a:latin typeface="+mn-lt"/>
                <a:ea typeface="+mn-ea"/>
                <a:cs typeface="+mn-cs"/>
              </a:rPr>
              <a:t>Euroopan ympäristöpääkaupunki</a:t>
            </a:r>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Monien kestävään kehitykseen tehtyjen panostusten ansiosta Uumaja on sijoittunut kolme kertaa toiseksi Euroopan kulttuuripääkaupunki -kilpailussa. Kaupunki kunnostautuu erityisesti kolmella ympäristöalueella: </a:t>
            </a:r>
          </a:p>
          <a:p>
            <a:pPr rtl="0"/>
            <a:r>
              <a:rPr lang="x-none" sz="1200" kern="1200" dirty="0">
                <a:solidFill>
                  <a:schemeClr val="tx1"/>
                </a:solidFill>
                <a:effectLst/>
                <a:latin typeface="+mn-lt"/>
                <a:ea typeface="+mn-ea"/>
                <a:cs typeface="+mn-cs"/>
              </a:rPr>
              <a:t> </a:t>
            </a:r>
          </a:p>
          <a:p>
            <a:pPr lvl="0" rtl="0"/>
            <a:r>
              <a:rPr lang="x-none" sz="1200" kern="1200" dirty="0">
                <a:solidFill>
                  <a:schemeClr val="tx1"/>
                </a:solidFill>
                <a:effectLst/>
                <a:latin typeface="+mn-lt"/>
                <a:ea typeface="+mn-ea"/>
                <a:cs typeface="+mn-cs"/>
              </a:rPr>
              <a:t>Melu</a:t>
            </a:r>
          </a:p>
          <a:p>
            <a:pPr lvl="0" rtl="0"/>
            <a:r>
              <a:rPr lang="x-none" sz="1200" kern="1200" dirty="0">
                <a:solidFill>
                  <a:schemeClr val="tx1"/>
                </a:solidFill>
                <a:effectLst/>
                <a:latin typeface="+mn-lt"/>
                <a:ea typeface="+mn-ea"/>
                <a:cs typeface="+mn-cs"/>
              </a:rPr>
              <a:t>Energia ja ympäristöinnovaatiot</a:t>
            </a:r>
          </a:p>
          <a:p>
            <a:pPr lvl="0" rtl="0"/>
            <a:r>
              <a:rPr lang="x-none" sz="1200" kern="1200" dirty="0">
                <a:solidFill>
                  <a:schemeClr val="tx1"/>
                </a:solidFill>
                <a:effectLst/>
                <a:latin typeface="+mn-lt"/>
                <a:ea typeface="+mn-ea"/>
                <a:cs typeface="+mn-cs"/>
              </a:rPr>
              <a:t>Kestävä työllisyys.</a:t>
            </a: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13</a:t>
            </a:fld>
            <a:endParaRPr lang="sv-SE"/>
          </a:p>
        </p:txBody>
      </p:sp>
    </p:spTree>
    <p:extLst>
      <p:ext uri="{BB962C8B-B14F-4D97-AF65-F5344CB8AC3E}">
        <p14:creationId xmlns:p14="http://schemas.microsoft.com/office/powerpoint/2010/main" val="327797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b="0" i="0" kern="1200" dirty="0">
                <a:solidFill>
                  <a:schemeClr val="tx1"/>
                </a:solidFill>
                <a:effectLst/>
                <a:latin typeface="+mn-lt"/>
                <a:ea typeface="+mn-ea"/>
                <a:cs typeface="+mn-cs"/>
              </a:rPr>
              <a:t>KULTTUURI</a:t>
            </a:r>
          </a:p>
          <a:p>
            <a:pPr rtl="0"/>
            <a:r>
              <a:rPr lang="x-none" sz="1200" b="0" i="0" kern="1200" dirty="0">
                <a:solidFill>
                  <a:schemeClr val="tx1"/>
                </a:solidFill>
                <a:effectLst/>
                <a:latin typeface="+mn-lt"/>
                <a:ea typeface="+mn-ea"/>
                <a:cs typeface="+mn-cs"/>
              </a:rPr>
              <a:t>Uumajassa on rikas kulttuurielämä. </a:t>
            </a:r>
            <a:br>
              <a:rPr lang="sv-SE" dirty="0"/>
            </a:br>
            <a:r>
              <a:rPr lang="x-none" sz="1200" b="0" i="0" kern="1200" dirty="0">
                <a:solidFill>
                  <a:schemeClr val="tx1"/>
                </a:solidFill>
                <a:effectLst/>
                <a:latin typeface="+mn-lt"/>
                <a:ea typeface="+mn-ea"/>
                <a:cs typeface="+mn-cs"/>
              </a:rPr>
              <a:t>Uumajassa on monien vuosikymmenten ajan panostettu voimakkaammin kulttuuriin kuin Ruotsin muissa kaupungeissa. </a:t>
            </a:r>
            <a:br>
              <a:rPr lang="sv-SE" dirty="0"/>
            </a:br>
            <a:r>
              <a:rPr lang="x-none" sz="1200" b="0" i="0" kern="1200" dirty="0">
                <a:solidFill>
                  <a:schemeClr val="tx1"/>
                </a:solidFill>
                <a:effectLst/>
                <a:latin typeface="+mn-lt"/>
                <a:ea typeface="+mn-ea"/>
                <a:cs typeface="+mn-cs"/>
              </a:rPr>
              <a:t>Katsomme, että se on yksi syy, jonka takia niin monet valitsevat Uumajan asuinpaikakseen.</a:t>
            </a:r>
            <a:br>
              <a:rPr lang="sv-SE" dirty="0"/>
            </a:br>
            <a:r>
              <a:rPr lang="x-none" sz="1200" b="0" i="0" kern="1200" dirty="0">
                <a:solidFill>
                  <a:schemeClr val="tx1"/>
                </a:solidFill>
                <a:effectLst/>
                <a:latin typeface="+mn-lt"/>
                <a:ea typeface="+mn-ea"/>
                <a:cs typeface="+mn-cs"/>
              </a:rPr>
              <a:t>Voidaan ajatella, että monipuolinen kulttuuri antaa ihmisille mahdollisuuden katsella maailmaa eri näkökulmista ja osallistua näin entistä kestävämpien yhteisöjen luomiseen. </a:t>
            </a:r>
            <a:br>
              <a:rPr lang="sv-SE" dirty="0"/>
            </a:br>
            <a:br>
              <a:rPr lang="sv-SE" dirty="0"/>
            </a:br>
            <a:r>
              <a:rPr lang="x-none" sz="1200" b="0" i="0" kern="1200" dirty="0">
                <a:solidFill>
                  <a:schemeClr val="tx1"/>
                </a:solidFill>
                <a:effectLst/>
                <a:latin typeface="+mn-lt"/>
                <a:ea typeface="+mn-ea"/>
                <a:cs typeface="+mn-cs"/>
              </a:rPr>
              <a:t>Haluamme uskoa, että Uumajassa tapahtuu juuri näin. Euroopan kulttuuripääkaupunkihakemuksessa Uumajan mottona olivat uteliaisuus, intohimo ja yhdessä luomisen taide. Niihin kiteytyi moni uumajalaisille tyypillinen piirre. Aktiivisella osallistumisella on Uumajassa pitkä perinne. Se on tärkeää myös demokratian kannalta.</a:t>
            </a:r>
            <a:br>
              <a:rPr lang="sv-SE" dirty="0"/>
            </a:br>
            <a:br>
              <a:rPr lang="sv-SE" dirty="0"/>
            </a:br>
            <a:r>
              <a:rPr lang="x-none" sz="1200" b="0" i="0" kern="1200" dirty="0">
                <a:solidFill>
                  <a:schemeClr val="tx1"/>
                </a:solidFill>
                <a:effectLst/>
                <a:latin typeface="+mn-lt"/>
                <a:ea typeface="+mn-ea"/>
                <a:cs typeface="+mn-cs"/>
              </a:rPr>
              <a:t>Kulttuuripääkaupunkivuosi on ollut näyteikkuna koko muuhun Eurooppaan. Pyrimme sen aikana näyttämään, että olemme Euroopan kärkeä kulttuuriin panostamisessa. Uumaja 2014 -hanke on lisännyt kulttuurivaihtoa Uumajan ja muun Euroopan välillä. Sen avulla muu Eurooppa on saanut tilaisuuden tutustua Uumajan kulttuurielämään ja olemme luoneet yhteyksiä uusiin eurooppalaisiin ystäviin.</a:t>
            </a:r>
            <a:br>
              <a:rPr lang="sv-SE" dirty="0"/>
            </a:br>
            <a:br>
              <a:rPr lang="sv-SE" dirty="0"/>
            </a:br>
            <a:r>
              <a:rPr lang="x-none" sz="1200" b="0" i="0" kern="1200" dirty="0">
                <a:solidFill>
                  <a:schemeClr val="tx1"/>
                </a:solidFill>
                <a:effectLst/>
                <a:latin typeface="+mn-lt"/>
                <a:ea typeface="+mn-ea"/>
                <a:cs typeface="+mn-cs"/>
              </a:rPr>
              <a:t>Kun puhutaan Uumajan kulttuurielämästä, on helppo luetella useita museoita, Norlannin oopperan monipuoliset ohjelmistot, monia teatteriryhmiä, taide- ja musiikkitoimintaa, festivaaleja jne.</a:t>
            </a:r>
            <a:br>
              <a:rPr lang="sv-SE" dirty="0"/>
            </a:br>
            <a:r>
              <a:rPr lang="x-none" sz="1200" b="0" i="0" kern="1200" dirty="0">
                <a:solidFill>
                  <a:schemeClr val="tx1"/>
                </a:solidFill>
                <a:effectLst/>
                <a:latin typeface="+mn-lt"/>
                <a:ea typeface="+mn-ea"/>
                <a:cs typeface="+mn-cs"/>
              </a:rPr>
              <a:t>Ajattelemme kuitenkin, että kaikki pystyvät tuottamaan kulttuuria ja että se edistää hyvien yhteisöjen muotoutumista. Siksi panostamme Uumajassa myös jatkossa kulttuuriaktiviteetteihin.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14</a:t>
            </a:fld>
            <a:endParaRPr lang="sv-SE"/>
          </a:p>
        </p:txBody>
      </p:sp>
    </p:spTree>
    <p:extLst>
      <p:ext uri="{BB962C8B-B14F-4D97-AF65-F5344CB8AC3E}">
        <p14:creationId xmlns:p14="http://schemas.microsoft.com/office/powerpoint/2010/main" val="2082586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0" marR="0" indent="0" algn="l" defTabSz="457200" rtl="0" eaLnBrk="1" fontAlgn="auto" latinLnBrk="0" hangingPunct="1">
              <a:lnSpc>
                <a:spcPct val="100000"/>
              </a:lnSpc>
              <a:spcBef>
                <a:spcPts val="0"/>
              </a:spcBef>
              <a:spcAft>
                <a:spcPts val="0"/>
              </a:spcAft>
              <a:buClrTx/>
              <a:buSzTx/>
              <a:buFontTx/>
              <a:buNone/>
              <a:tabLst/>
              <a:defRPr/>
            </a:pPr>
            <a:r>
              <a:rPr lang="x-none" sz="1200" b="0" i="0" kern="1200" dirty="0">
                <a:solidFill>
                  <a:schemeClr val="tx1"/>
                </a:solidFill>
                <a:effectLst/>
                <a:latin typeface="+mn-lt"/>
                <a:ea typeface="+mn-ea"/>
                <a:cs typeface="+mn-cs"/>
              </a:rPr>
              <a:t>TASA-ARVO URHEILUSSA</a:t>
            </a:r>
          </a:p>
          <a:p>
            <a:pPr marL="0" marR="0" indent="0" algn="l" defTabSz="457200" rtl="0" eaLnBrk="1" fontAlgn="auto" latinLnBrk="0" hangingPunct="1">
              <a:lnSpc>
                <a:spcPct val="100000"/>
              </a:lnSpc>
              <a:spcBef>
                <a:spcPts val="0"/>
              </a:spcBef>
              <a:spcAft>
                <a:spcPts val="0"/>
              </a:spcAft>
              <a:buClrTx/>
              <a:buSzTx/>
              <a:buFontTx/>
              <a:buNone/>
              <a:tabLst/>
              <a:defRPr/>
            </a:pPr>
            <a:r>
              <a:rPr lang="x-none" sz="1200" b="0" i="0" kern="1200" dirty="0">
                <a:solidFill>
                  <a:schemeClr val="tx1"/>
                </a:solidFill>
                <a:effectLst/>
                <a:latin typeface="+mn-lt"/>
                <a:ea typeface="+mn-ea"/>
                <a:cs typeface="+mn-cs"/>
              </a:rPr>
              <a:t>Uumajassa on hyvät mahdollisuudet liikkua ja edistää omaa hyvinvointia niin sisätiloissa kuin ulkona ympäri vuoden.</a:t>
            </a:r>
          </a:p>
          <a:p>
            <a:pPr rtl="0"/>
            <a:r>
              <a:rPr lang="x-none" sz="1200" b="0" i="0" kern="1200" dirty="0">
                <a:solidFill>
                  <a:schemeClr val="tx1"/>
                </a:solidFill>
                <a:effectLst/>
                <a:latin typeface="+mn-lt"/>
                <a:ea typeface="+mn-ea"/>
                <a:cs typeface="+mn-cs"/>
              </a:rPr>
              <a:t>Uumajassa on ulkokuntosaleja, kuntoratoja, hiihtolatuja, ratsastustiloja, skeittipuisto, laskettelurinteitä, harjoitustiloja, curling-halli, jääkiekkohalleja ja monia muita liikuntapaikkoja. Siellä on myös loistavia kävely-, pyöräily- ja vaellusreittejä sekä hyvät kalastusmahdollisuudet. </a:t>
            </a:r>
          </a:p>
          <a:p>
            <a:pPr rtl="0"/>
            <a:endParaRPr lang="sv-SE" sz="1200" b="0" i="0" kern="1200" dirty="0">
              <a:solidFill>
                <a:schemeClr val="tx1"/>
              </a:solidFill>
              <a:effectLst/>
              <a:latin typeface="+mn-lt"/>
              <a:ea typeface="+mn-ea"/>
              <a:cs typeface="+mn-cs"/>
            </a:endParaRPr>
          </a:p>
          <a:p>
            <a:pPr rtl="0"/>
            <a:r>
              <a:rPr lang="x-none" sz="1200" b="0" i="0" kern="1200" dirty="0">
                <a:solidFill>
                  <a:schemeClr val="tx1"/>
                </a:solidFill>
                <a:effectLst/>
                <a:latin typeface="+mn-lt"/>
                <a:ea typeface="+mn-ea"/>
                <a:cs typeface="+mn-cs"/>
              </a:rPr>
              <a:t>Yliopistokampuksen lähellä sijaitsee maailman suurin urheilukeskus, IKSU. Se kerää viikoittain yli 30 000 kävijää, joten se on kävijämäärältään Ruotsin viidenneksi suurin rakennus. </a:t>
            </a:r>
          </a:p>
          <a:p>
            <a:pPr rtl="0"/>
            <a:endParaRPr lang="sv-SE" sz="1200" b="0" i="0" kern="1200" dirty="0">
              <a:solidFill>
                <a:schemeClr val="tx1"/>
              </a:solidFill>
              <a:effectLst/>
              <a:latin typeface="+mn-lt"/>
              <a:ea typeface="+mn-ea"/>
              <a:cs typeface="+mn-cs"/>
            </a:endParaRPr>
          </a:p>
          <a:p>
            <a:pPr rtl="0"/>
            <a:r>
              <a:rPr lang="x-none" sz="1200" b="0" kern="1200" dirty="0">
                <a:solidFill>
                  <a:schemeClr val="tx1"/>
                </a:solidFill>
                <a:effectLst/>
                <a:latin typeface="+mn-lt"/>
                <a:ea typeface="+mn-ea"/>
                <a:cs typeface="+mn-cs"/>
              </a:rPr>
              <a:t>Uumajan kunta teki 2000-luvun alussa uraauurtavan päätöksen jakaa kunnan liikuntapaikkojen harjoitusvuorot tasan mies- ja naisurheilijoiden kesken. Tämä on johtanut monien uumajalaisten naisjoukkueiden mahtavaan menestykseen, esimerkiksi:</a:t>
            </a:r>
          </a:p>
          <a:p>
            <a:pPr rtl="0"/>
            <a:r>
              <a:rPr lang="x-none" sz="1200" b="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pPr rtl="0"/>
            <a:r>
              <a:rPr lang="x-none" sz="1200" b="1" kern="1200" dirty="0">
                <a:solidFill>
                  <a:schemeClr val="tx1"/>
                </a:solidFill>
                <a:effectLst/>
                <a:latin typeface="+mn-lt"/>
                <a:ea typeface="+mn-ea"/>
                <a:cs typeface="+mn-cs"/>
              </a:rPr>
              <a:t>Umeå IK:n naisten jalkapallojoukkue </a:t>
            </a:r>
            <a:endParaRPr lang="sv-SE" sz="1200" b="1" kern="1200" dirty="0">
              <a:solidFill>
                <a:schemeClr val="tx1"/>
              </a:solidFill>
              <a:effectLst/>
              <a:latin typeface="+mn-lt"/>
              <a:ea typeface="+mn-ea"/>
              <a:cs typeface="+mn-cs"/>
            </a:endParaRPr>
          </a:p>
          <a:p>
            <a:pPr rtl="0"/>
            <a:r>
              <a:rPr lang="x-none" sz="1200" b="0" kern="1200" dirty="0">
                <a:solidFill>
                  <a:schemeClr val="tx1"/>
                </a:solidFill>
                <a:effectLst/>
                <a:latin typeface="+mn-lt"/>
                <a:ea typeface="+mn-ea"/>
                <a:cs typeface="+mn-cs"/>
              </a:rPr>
              <a:t>7 Ruotsin mestaruutta </a:t>
            </a:r>
          </a:p>
          <a:p>
            <a:pPr rtl="0"/>
            <a:r>
              <a:rPr lang="x-none" sz="1200" b="0" kern="1200" dirty="0">
                <a:solidFill>
                  <a:schemeClr val="tx1"/>
                </a:solidFill>
                <a:effectLst/>
                <a:latin typeface="+mn-lt"/>
                <a:ea typeface="+mn-ea"/>
                <a:cs typeface="+mn-cs"/>
              </a:rPr>
              <a:t>Voittanut Ruotsin cupin neljä kertaa</a:t>
            </a:r>
          </a:p>
          <a:p>
            <a:pPr marL="0" marR="0" lvl="0" indent="0" algn="l" defTabSz="457200" rtl="0" eaLnBrk="1" fontAlgn="auto" latinLnBrk="0" hangingPunct="1">
              <a:lnSpc>
                <a:spcPct val="100000"/>
              </a:lnSpc>
              <a:spcBef>
                <a:spcPts val="0"/>
              </a:spcBef>
              <a:spcAft>
                <a:spcPts val="0"/>
              </a:spcAft>
              <a:buClrTx/>
              <a:buSzTx/>
              <a:buFontTx/>
              <a:buNone/>
              <a:tabLst/>
              <a:defRPr/>
            </a:pPr>
            <a:r>
              <a:rPr lang="x-none" sz="1200" b="0" kern="1200" dirty="0">
                <a:solidFill>
                  <a:schemeClr val="tx1"/>
                </a:solidFill>
                <a:effectLst/>
                <a:latin typeface="+mn-lt"/>
                <a:ea typeface="+mn-ea"/>
                <a:cs typeface="+mn-cs"/>
              </a:rPr>
              <a:t>Toinen naisten Uefa Cupissa</a:t>
            </a:r>
            <a:r>
              <a:rPr lang="fi-FI" sz="1200" b="0" kern="1200" dirty="0">
                <a:solidFill>
                  <a:schemeClr val="tx1"/>
                </a:solidFill>
                <a:effectLst/>
                <a:latin typeface="+mn-lt"/>
                <a:ea typeface="+mn-ea"/>
                <a:cs typeface="+mn-cs"/>
              </a:rPr>
              <a:t> / </a:t>
            </a:r>
            <a:r>
              <a:rPr lang="sv-SE" sz="1200" b="0" kern="1200" dirty="0" err="1">
                <a:solidFill>
                  <a:schemeClr val="tx1"/>
                </a:solidFill>
                <a:effectLst/>
                <a:latin typeface="+mn-lt"/>
                <a:ea typeface="+mn-ea"/>
                <a:cs typeface="+mn-cs"/>
              </a:rPr>
              <a:t>naisten</a:t>
            </a:r>
            <a:r>
              <a:rPr lang="sv-SE" sz="1200" b="0" kern="1200" dirty="0">
                <a:solidFill>
                  <a:schemeClr val="tx1"/>
                </a:solidFill>
                <a:effectLst/>
                <a:latin typeface="+mn-lt"/>
                <a:ea typeface="+mn-ea"/>
                <a:cs typeface="+mn-cs"/>
              </a:rPr>
              <a:t> Uefa</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Champions</a:t>
            </a:r>
            <a:r>
              <a:rPr lang="sv-SE" sz="1200" b="0" kern="1200" baseline="0" dirty="0">
                <a:solidFill>
                  <a:schemeClr val="tx1"/>
                </a:solidFill>
                <a:effectLst/>
                <a:latin typeface="+mn-lt"/>
                <a:ea typeface="+mn-ea"/>
                <a:cs typeface="+mn-cs"/>
              </a:rPr>
              <a:t> </a:t>
            </a:r>
            <a:r>
              <a:rPr lang="sv-SE" sz="1200" b="0" kern="1200" baseline="0" dirty="0" err="1">
                <a:solidFill>
                  <a:schemeClr val="tx1"/>
                </a:solidFill>
                <a:effectLst/>
                <a:latin typeface="+mn-lt"/>
                <a:ea typeface="+mn-ea"/>
                <a:cs typeface="+mn-cs"/>
              </a:rPr>
              <a:t>Leaguessa</a:t>
            </a:r>
            <a:r>
              <a:rPr lang="sv-SE" sz="1200" b="0" kern="1200" baseline="0" dirty="0">
                <a:solidFill>
                  <a:schemeClr val="tx1"/>
                </a:solidFill>
                <a:effectLst/>
                <a:latin typeface="+mn-lt"/>
                <a:ea typeface="+mn-ea"/>
                <a:cs typeface="+mn-cs"/>
              </a:rPr>
              <a:t> (2007/2008)</a:t>
            </a:r>
            <a:endParaRPr lang="sv-SE" sz="1200" b="0" kern="1200" dirty="0">
              <a:solidFill>
                <a:schemeClr val="tx1"/>
              </a:solidFill>
              <a:effectLst/>
              <a:latin typeface="+mn-lt"/>
              <a:ea typeface="+mn-ea"/>
              <a:cs typeface="+mn-cs"/>
            </a:endParaRPr>
          </a:p>
          <a:p>
            <a:pPr rtl="0"/>
            <a:endParaRPr lang="x-none" sz="1200" b="0" kern="1200" dirty="0">
              <a:solidFill>
                <a:schemeClr val="tx1"/>
              </a:solidFill>
              <a:effectLst/>
              <a:latin typeface="+mn-lt"/>
              <a:ea typeface="+mn-ea"/>
              <a:cs typeface="+mn-cs"/>
            </a:endParaRPr>
          </a:p>
          <a:p>
            <a:pPr rtl="0"/>
            <a:r>
              <a:rPr lang="x-none" sz="1200" b="1" kern="1200" dirty="0">
                <a:solidFill>
                  <a:schemeClr val="tx1"/>
                </a:solidFill>
                <a:effectLst/>
                <a:latin typeface="+mn-lt"/>
                <a:ea typeface="+mn-ea"/>
                <a:cs typeface="+mn-cs"/>
              </a:rPr>
              <a:t>IKSU Innebandy</a:t>
            </a:r>
            <a:endParaRPr lang="sv-SE" sz="1200" b="1" kern="1200" dirty="0">
              <a:solidFill>
                <a:schemeClr val="tx1"/>
              </a:solidFill>
              <a:effectLst/>
              <a:latin typeface="+mn-lt"/>
              <a:ea typeface="+mn-ea"/>
              <a:cs typeface="+mn-cs"/>
            </a:endParaRPr>
          </a:p>
          <a:p>
            <a:pPr rtl="0"/>
            <a:r>
              <a:rPr lang="fi-FI" sz="1200" b="0" kern="1200" dirty="0">
                <a:solidFill>
                  <a:schemeClr val="tx1"/>
                </a:solidFill>
                <a:effectLst/>
                <a:latin typeface="+mn-lt"/>
                <a:ea typeface="+mn-ea"/>
                <a:cs typeface="+mn-cs"/>
              </a:rPr>
              <a:t>6</a:t>
            </a:r>
            <a:r>
              <a:rPr lang="x-none" sz="1200" b="0" kern="1200" dirty="0">
                <a:solidFill>
                  <a:schemeClr val="tx1"/>
                </a:solidFill>
                <a:effectLst/>
                <a:latin typeface="+mn-lt"/>
                <a:ea typeface="+mn-ea"/>
                <a:cs typeface="+mn-cs"/>
              </a:rPr>
              <a:t> R</a:t>
            </a:r>
            <a:r>
              <a:rPr lang="fi-FI" sz="1200" b="0" kern="1200" dirty="0">
                <a:solidFill>
                  <a:schemeClr val="tx1"/>
                </a:solidFill>
                <a:effectLst/>
                <a:latin typeface="+mn-lt"/>
                <a:ea typeface="+mn-ea"/>
                <a:cs typeface="+mn-cs"/>
              </a:rPr>
              <a:t>M-kultaa</a:t>
            </a:r>
            <a:endParaRPr lang="x-none" sz="1200" b="0" kern="1200" dirty="0">
              <a:solidFill>
                <a:schemeClr val="tx1"/>
              </a:solidFill>
              <a:effectLst/>
              <a:latin typeface="+mn-lt"/>
              <a:ea typeface="+mn-ea"/>
              <a:cs typeface="+mn-cs"/>
            </a:endParaRPr>
          </a:p>
          <a:p>
            <a:pPr rtl="0"/>
            <a:r>
              <a:rPr lang="fi-FI" sz="1200" b="0" kern="1200" dirty="0">
                <a:solidFill>
                  <a:schemeClr val="tx1"/>
                </a:solidFill>
                <a:effectLst/>
                <a:latin typeface="+mn-lt"/>
                <a:ea typeface="+mn-ea"/>
                <a:cs typeface="+mn-cs"/>
              </a:rPr>
              <a:t>6</a:t>
            </a:r>
            <a:r>
              <a:rPr lang="x-none" sz="1200" b="0" kern="1200" dirty="0">
                <a:solidFill>
                  <a:schemeClr val="tx1"/>
                </a:solidFill>
                <a:effectLst/>
                <a:latin typeface="+mn-lt"/>
                <a:ea typeface="+mn-ea"/>
                <a:cs typeface="+mn-cs"/>
              </a:rPr>
              <a:t> kultaa Eurooppa-cupissa</a:t>
            </a:r>
            <a:endParaRPr lang="fi-FI" sz="1200" b="0" kern="1200" dirty="0">
              <a:solidFill>
                <a:schemeClr val="tx1"/>
              </a:solidFill>
              <a:effectLst/>
              <a:latin typeface="+mn-lt"/>
              <a:ea typeface="+mn-ea"/>
              <a:cs typeface="+mn-cs"/>
            </a:endParaRPr>
          </a:p>
          <a:p>
            <a:pPr rtl="0"/>
            <a:endParaRPr lang="x-none" sz="1200" b="0" kern="1200" dirty="0">
              <a:solidFill>
                <a:schemeClr val="tx1"/>
              </a:solidFill>
              <a:effectLst/>
              <a:latin typeface="+mn-lt"/>
              <a:ea typeface="+mn-ea"/>
              <a:cs typeface="+mn-cs"/>
            </a:endParaRPr>
          </a:p>
          <a:p>
            <a:pPr rtl="0"/>
            <a:r>
              <a:rPr lang="x-none" sz="1200" b="1" kern="1200" dirty="0">
                <a:solidFill>
                  <a:schemeClr val="tx1"/>
                </a:solidFill>
                <a:effectLst/>
                <a:latin typeface="+mn-lt"/>
                <a:ea typeface="+mn-ea"/>
                <a:cs typeface="+mn-cs"/>
              </a:rPr>
              <a:t>Udominate basket</a:t>
            </a:r>
            <a:endParaRPr lang="sv-SE" sz="1200" b="1" kern="1200" dirty="0">
              <a:solidFill>
                <a:schemeClr val="tx1"/>
              </a:solidFill>
              <a:effectLst/>
              <a:latin typeface="+mn-lt"/>
              <a:ea typeface="+mn-ea"/>
              <a:cs typeface="+mn-cs"/>
            </a:endParaRPr>
          </a:p>
          <a:p>
            <a:pPr rtl="0"/>
            <a:r>
              <a:rPr lang="fi-FI" sz="1200" b="0" kern="1200" dirty="0">
                <a:solidFill>
                  <a:schemeClr val="tx1"/>
                </a:solidFill>
                <a:effectLst/>
                <a:latin typeface="+mn-lt"/>
                <a:ea typeface="+mn-ea"/>
                <a:cs typeface="+mn-cs"/>
              </a:rPr>
              <a:t>4</a:t>
            </a:r>
            <a:r>
              <a:rPr lang="x-none" sz="1200" b="0" kern="1200" dirty="0">
                <a:solidFill>
                  <a:schemeClr val="tx1"/>
                </a:solidFill>
                <a:effectLst/>
                <a:latin typeface="+mn-lt"/>
                <a:ea typeface="+mn-ea"/>
                <a:cs typeface="+mn-cs"/>
              </a:rPr>
              <a:t> </a:t>
            </a:r>
            <a:r>
              <a:rPr lang="fi-FI" sz="1200" b="0" kern="1200" dirty="0">
                <a:solidFill>
                  <a:schemeClr val="tx1"/>
                </a:solidFill>
                <a:effectLst/>
                <a:latin typeface="+mn-lt"/>
                <a:ea typeface="+mn-ea"/>
                <a:cs typeface="+mn-cs"/>
              </a:rPr>
              <a:t>RM-hopeaa</a:t>
            </a:r>
            <a:endParaRPr lang="x-none" sz="1200" b="0" kern="1200" dirty="0">
              <a:solidFill>
                <a:schemeClr val="tx1"/>
              </a:solidFill>
              <a:effectLst/>
              <a:latin typeface="+mn-lt"/>
              <a:ea typeface="+mn-ea"/>
              <a:cs typeface="+mn-cs"/>
            </a:endParaRPr>
          </a:p>
          <a:p>
            <a:pPr rtl="0"/>
            <a:endParaRPr lang="sv-SE" sz="1200" b="0" kern="1200" dirty="0">
              <a:solidFill>
                <a:schemeClr val="tx1"/>
              </a:solidFill>
              <a:effectLst/>
              <a:latin typeface="+mn-lt"/>
              <a:ea typeface="+mn-ea"/>
              <a:cs typeface="+mn-cs"/>
            </a:endParaRPr>
          </a:p>
          <a:p>
            <a:pPr rtl="0"/>
            <a:r>
              <a:rPr lang="x-none" sz="1200" b="0" i="0" kern="1200" dirty="0">
                <a:solidFill>
                  <a:schemeClr val="tx1"/>
                </a:solidFill>
                <a:effectLst/>
                <a:latin typeface="+mn-lt"/>
                <a:ea typeface="+mn-ea"/>
                <a:cs typeface="+mn-cs"/>
              </a:rPr>
              <a:t>Uumaja yliopisto on yksi Ruotsin Riksidrottsuniversitet-yliopistoista.</a:t>
            </a:r>
          </a:p>
          <a:p>
            <a:pPr rtl="0"/>
            <a:r>
              <a:rPr lang="x-none" sz="1200" b="0" i="0" kern="1200" dirty="0">
                <a:solidFill>
                  <a:schemeClr val="tx1"/>
                </a:solidFill>
                <a:effectLst/>
                <a:latin typeface="+mn-lt"/>
                <a:ea typeface="+mn-ea"/>
                <a:cs typeface="+mn-cs"/>
              </a:rPr>
              <a:t>Ruotsin urheiluliitto Riksidrottsförbundet käynnisti vuonna 2011 niin sanotun riksidrottsuniversitet-toiminnan. Sen tarkoituksena on vahvistaa ruotsalaisen urheilun kansainvälistä kilpailukykyä ja mahdollistaa huippu-urheilun yhdistäminen akateemisiin opintoihin. Uumajan yliopisto on yksi ensimmäisistä ruotsalaisista yliopistoista, jotka voivat tarjota huippu-urheilijoille mukautettuja opinto-ohjelmia ja mahdollistaa näin urheilun ja opiskelun yhdistämisen.</a:t>
            </a:r>
            <a:endParaRPr lang="sv-SE" sz="1200" b="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15</a:t>
            </a:fld>
            <a:endParaRPr lang="sv-SE"/>
          </a:p>
        </p:txBody>
      </p:sp>
    </p:spTree>
    <p:extLst>
      <p:ext uri="{BB962C8B-B14F-4D97-AF65-F5344CB8AC3E}">
        <p14:creationId xmlns:p14="http://schemas.microsoft.com/office/powerpoint/2010/main" val="144259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UUMAJA. HALUAA ENEMMÄN.</a:t>
            </a:r>
          </a:p>
          <a:p>
            <a:pPr rtl="0"/>
            <a:r>
              <a:rPr lang="x-none" sz="1200" kern="1200" dirty="0">
                <a:solidFill>
                  <a:schemeClr val="tx1"/>
                </a:solidFill>
                <a:effectLst/>
                <a:latin typeface="+mn-lt"/>
                <a:ea typeface="+mn-ea"/>
                <a:cs typeface="+mn-cs"/>
              </a:rPr>
              <a:t>Uumaja on vahvasti kansainvälinen. Siellä on yrityksiä, tutkijoita, kulttuuri- ja urheilualan toimijoita sekä monia muita tahoja, jotka joka päivä kyseenalaistavat tavanomaiset ajattelutavat uusien ratkaisujen löytämiseksi.</a:t>
            </a:r>
          </a:p>
          <a:p>
            <a:pPr rtl="0"/>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Uumajassa on monia esimerkkejä tuotteista, toimintatavoista, tutkimustuloksista jne., jotka edustavat alansa ehdotonta kärkeä.</a:t>
            </a:r>
            <a:endParaRPr lang="sv-SE" sz="1200" kern="1200" dirty="0">
              <a:solidFill>
                <a:schemeClr val="tx1"/>
              </a:solidFill>
              <a:effectLst/>
              <a:latin typeface="+mn-lt"/>
              <a:ea typeface="+mn-ea"/>
              <a:cs typeface="+mn-cs"/>
            </a:endParaRPr>
          </a:p>
          <a:p>
            <a:pPr rtl="0"/>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Uumajalaisille </a:t>
            </a:r>
            <a:r>
              <a:rPr lang="x-none" sz="1200" b="0" kern="1200" dirty="0">
                <a:solidFill>
                  <a:schemeClr val="tx1"/>
                </a:solidFill>
                <a:effectLst/>
                <a:latin typeface="+mn-lt"/>
                <a:ea typeface="+mn-ea"/>
                <a:cs typeface="+mn-cs"/>
              </a:rPr>
              <a:t>on tunnusomaista kyseenalaistaminen, avoimuus uusille ideoille ja vaikutteille sekä idealistisuus.</a:t>
            </a:r>
          </a:p>
          <a:p>
            <a:pPr rtl="0"/>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Uumajalaisten mentaliteettia kuvaavat hyvin myös sanat luovuus, sitoutuneisuus ja avoimuus sekä yrittäjyys ja luottavaisuus. Kaikki nämä yhdessä tekevät Uumajasta edistyksellisen esikuvan. Monet meistä katsovat, että selviytyäkseen haasteistaan maailma tarvitsee uutta luovia ratkaisuja.</a:t>
            </a:r>
          </a:p>
          <a:p>
            <a:pPr rtl="0"/>
            <a:r>
              <a:rPr lang="x-none" sz="1200" kern="1200" dirty="0">
                <a:solidFill>
                  <a:schemeClr val="tx1"/>
                </a:solidFill>
                <a:effectLst/>
                <a:latin typeface="+mn-lt"/>
                <a:ea typeface="+mn-ea"/>
                <a:cs typeface="+mn-cs"/>
              </a:rPr>
              <a:t>Uskomme, että maailmasta voisi tulla parempi paikka elää, jos useammat ajattelisivat ja toimisivat niin kuin me Uumajassa.</a:t>
            </a: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16</a:t>
            </a:fld>
            <a:endParaRPr lang="sv-SE"/>
          </a:p>
        </p:txBody>
      </p:sp>
    </p:spTree>
    <p:extLst>
      <p:ext uri="{BB962C8B-B14F-4D97-AF65-F5344CB8AC3E}">
        <p14:creationId xmlns:p14="http://schemas.microsoft.com/office/powerpoint/2010/main" val="377490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kern="1200" dirty="0">
                <a:solidFill>
                  <a:schemeClr val="tx1"/>
                </a:solidFill>
                <a:effectLst/>
                <a:latin typeface="+mn-lt"/>
                <a:ea typeface="+mn-ea"/>
                <a:cs typeface="+mn-cs"/>
              </a:rPr>
              <a:t>Uumaja on viimeisen 50 vuoden aikana kasvanut vakaasti, ja se on nykyisin Pohjois-Ruotsin nopeimmin kasvava alue. </a:t>
            </a:r>
          </a:p>
          <a:p>
            <a:pPr rtl="0"/>
            <a:r>
              <a:rPr lang="x-none" b="0" i="0" kern="1200" dirty="0">
                <a:solidFill>
                  <a:schemeClr val="tx1"/>
                </a:solidFill>
                <a:effectLst/>
                <a:latin typeface="+mn-lt"/>
                <a:ea typeface="+mn-ea"/>
                <a:cs typeface="+mn-cs"/>
              </a:rPr>
              <a:t>Uumaja on Pohjois-Ruotsin väkirikkain kunta, ja sinne on monipuoliset kulkuyhteydet. </a:t>
            </a:r>
          </a:p>
          <a:p>
            <a:pPr rtl="0"/>
            <a:r>
              <a:rPr lang="x-none" b="0" i="0" kern="1200" dirty="0">
                <a:solidFill>
                  <a:schemeClr val="tx1"/>
                </a:solidFill>
                <a:effectLst/>
                <a:latin typeface="+mn-lt"/>
                <a:ea typeface="+mn-ea"/>
                <a:cs typeface="+mn-cs"/>
              </a:rPr>
              <a:t>Uumajan lentokenttä sijaitsee muutaman kilometrin päässä keskustasta ja on yksi Ruotsin vilkkaimmista lentokentistä. </a:t>
            </a:r>
          </a:p>
          <a:p>
            <a:pPr rtl="0"/>
            <a:r>
              <a:rPr lang="x-none" b="0" i="0" kern="1200" dirty="0">
                <a:solidFill>
                  <a:schemeClr val="tx1"/>
                </a:solidFill>
                <a:effectLst/>
                <a:latin typeface="+mn-lt"/>
                <a:ea typeface="+mn-ea"/>
                <a:cs typeface="+mn-cs"/>
              </a:rPr>
              <a:t>Uumajaan pääsee myös E4- ja E12-teitä sekä Botniabanan-rataa pitkin. </a:t>
            </a:r>
          </a:p>
          <a:p>
            <a:pPr rtl="0"/>
            <a:endParaRPr lang="sv-SE" kern="1200" dirty="0">
              <a:solidFill>
                <a:schemeClr val="tx1"/>
              </a:solidFill>
              <a:effectLst/>
              <a:latin typeface="+mn-lt"/>
              <a:ea typeface="+mn-ea"/>
              <a:cs typeface="+mn-cs"/>
            </a:endParaRPr>
          </a:p>
          <a:p>
            <a:pPr rtl="0"/>
            <a:r>
              <a:rPr lang="x-none" kern="1200" dirty="0">
                <a:solidFill>
                  <a:schemeClr val="tx1"/>
                </a:solidFill>
                <a:effectLst/>
                <a:latin typeface="+mn-lt"/>
                <a:ea typeface="+mn-ea"/>
                <a:cs typeface="+mn-cs"/>
              </a:rPr>
              <a:t>Uumajassa syntyy vuosittain noin 1 000 uutta työpaikkaa, ja työttömyys on Ruotsin alhaisimpia.  </a:t>
            </a:r>
          </a:p>
          <a:p>
            <a:pPr rtl="0"/>
            <a:r>
              <a:rPr lang="x-none" kern="1200" dirty="0">
                <a:solidFill>
                  <a:schemeClr val="tx1"/>
                </a:solidFill>
                <a:effectLst/>
                <a:latin typeface="+mn-lt"/>
                <a:ea typeface="+mn-ea"/>
                <a:cs typeface="+mn-cs"/>
              </a:rPr>
              <a:t>Uumajassa on parhaillaan meneillään suuria rakennushankkeita, ja uusia hankkeita on suunnitteilla seuraaville kymmenelle vuodelle. </a:t>
            </a:r>
          </a:p>
          <a:p>
            <a:pPr rtl="0"/>
            <a:endParaRPr lang="sv-SE" kern="1200" dirty="0">
              <a:solidFill>
                <a:schemeClr val="tx1"/>
              </a:solidFill>
              <a:effectLst/>
              <a:latin typeface="+mn-lt"/>
              <a:ea typeface="+mn-ea"/>
              <a:cs typeface="+mn-cs"/>
            </a:endParaRPr>
          </a:p>
          <a:p>
            <a:pPr rtl="0"/>
            <a:r>
              <a:rPr lang="x-none" kern="1200" dirty="0">
                <a:solidFill>
                  <a:schemeClr val="tx1"/>
                </a:solidFill>
                <a:effectLst/>
                <a:latin typeface="+mn-lt"/>
                <a:ea typeface="+mn-ea"/>
                <a:cs typeface="+mn-cs"/>
              </a:rPr>
              <a:t>Uumaja on Pohjois-Ruotsin johtava teollisuuskaupunki, jolla on vahva innovaatioperinne. Monista innovaatioista onkin muodostunut maailman johtavia omilla toimialoillaan.</a:t>
            </a:r>
          </a:p>
          <a:p>
            <a:pPr rtl="0"/>
            <a:r>
              <a:rPr lang="x-none" kern="1200" dirty="0">
                <a:solidFill>
                  <a:schemeClr val="tx1"/>
                </a:solidFill>
                <a:effectLst/>
                <a:latin typeface="+mn-lt"/>
                <a:ea typeface="+mn-ea"/>
                <a:cs typeface="+mn-cs"/>
              </a:rPr>
              <a:t>Yliopistomme – Uumajan yliopisto ja Ruotsin maatalousyliopisto – keräävät opiskelijoita ympäri Ruotsia ja tuottavat osaajia koko Ruotsin tarpeisiin. Yliopiston ja elinkeinoelämän yhteistyöstä syntyy jatkuvasti uusia yrityksiä ja innovaatioita.  </a:t>
            </a:r>
          </a:p>
          <a:p>
            <a:pPr rtl="0"/>
            <a:r>
              <a:rPr lang="x-none" kern="1200" dirty="0">
                <a:solidFill>
                  <a:schemeClr val="tx1"/>
                </a:solidFill>
                <a:effectLst/>
                <a:latin typeface="+mn-lt"/>
                <a:ea typeface="+mn-ea"/>
                <a:cs typeface="+mn-cs"/>
              </a:rPr>
              <a:t>Yliopisto ja yliopistollinen sairaala sijaitsevat lähekkäin, mikä stimuloi tutkimusympäristöä ja teknistä kehitystä.</a:t>
            </a:r>
          </a:p>
          <a:p>
            <a:pPr rtl="0"/>
            <a:endParaRPr lang="sv-SE" kern="1200" dirty="0">
              <a:solidFill>
                <a:schemeClr val="tx1"/>
              </a:solidFill>
              <a:effectLst/>
              <a:latin typeface="+mn-lt"/>
              <a:ea typeface="+mn-ea"/>
              <a:cs typeface="+mn-cs"/>
            </a:endParaRPr>
          </a:p>
          <a:p>
            <a:pPr rtl="0"/>
            <a:r>
              <a:rPr lang="x-none" kern="1200" dirty="0">
                <a:solidFill>
                  <a:schemeClr val="tx1"/>
                </a:solidFill>
                <a:effectLst/>
                <a:latin typeface="+mn-lt"/>
                <a:ea typeface="+mn-ea"/>
                <a:cs typeface="+mn-cs"/>
              </a:rPr>
              <a:t>Uumajassa ollaan äärimmäisen sitoutuneita ympäristökysymyksiin. Sen seurauksena kaupunki on muun muassa saanut Vuoden ilmastokaupunki 2016 -tittelin ja sijoittunut kolmesti toiselle sijalle Euroopan ympäristöpääkaupunkia valittaessa.</a:t>
            </a:r>
          </a:p>
          <a:p>
            <a:pPr rtl="0"/>
            <a:r>
              <a:rPr lang="x-none" kern="1200" dirty="0">
                <a:solidFill>
                  <a:schemeClr val="tx1"/>
                </a:solidFill>
                <a:effectLst/>
                <a:latin typeface="+mn-lt"/>
                <a:ea typeface="+mn-ea"/>
                <a:cs typeface="+mn-cs"/>
              </a:rPr>
              <a:t>Kaupungin mottona oli ”yhdessä luominen”, kun Uumaja haki – ja voitti – Euroopan kulttuuripääkaupunki 2014 -tittelin. </a:t>
            </a:r>
            <a:endParaRPr lang="sv-SE" kern="1200" dirty="0">
              <a:solidFill>
                <a:schemeClr val="tx1"/>
              </a:solidFill>
              <a:effectLst/>
              <a:latin typeface="+mn-lt"/>
              <a:ea typeface="+mn-ea"/>
              <a:cs typeface="+mn-cs"/>
            </a:endParaRPr>
          </a:p>
          <a:p>
            <a:pPr rtl="0"/>
            <a:r>
              <a:rPr lang="fi-FI" b="0" kern="1200" noProof="0" dirty="0">
                <a:solidFill>
                  <a:schemeClr val="tx1"/>
                </a:solidFill>
                <a:effectLst/>
                <a:latin typeface="+mn-lt"/>
                <a:ea typeface="+mn-ea"/>
                <a:cs typeface="+mn-cs"/>
              </a:rPr>
              <a:t>Uumaja tuli myös</a:t>
            </a:r>
            <a:r>
              <a:rPr lang="fi-FI" b="0" kern="1200" baseline="0" noProof="0" dirty="0">
                <a:solidFill>
                  <a:schemeClr val="tx1"/>
                </a:solidFill>
                <a:effectLst/>
                <a:latin typeface="+mn-lt"/>
                <a:ea typeface="+mn-ea"/>
                <a:cs typeface="+mn-cs"/>
              </a:rPr>
              <a:t> toiselle sijalle hakiessaan Euroopan innovaatiopääkaupungiksi vuonna 2018.</a:t>
            </a:r>
            <a:endParaRPr lang="sv-SE" b="0" kern="1200" dirty="0">
              <a:solidFill>
                <a:schemeClr val="tx1"/>
              </a:solidFill>
              <a:effectLst/>
              <a:latin typeface="+mn-lt"/>
              <a:ea typeface="+mn-ea"/>
              <a:cs typeface="+mn-cs"/>
            </a:endParaRPr>
          </a:p>
          <a:p>
            <a:pPr rtl="0"/>
            <a:r>
              <a:rPr lang="x-none" b="0" kern="1200" dirty="0">
                <a:solidFill>
                  <a:schemeClr val="tx1"/>
                </a:solidFill>
                <a:effectLst/>
                <a:latin typeface="+mn-lt"/>
                <a:ea typeface="+mn-ea"/>
                <a:cs typeface="+mn-cs"/>
              </a:rPr>
              <a:t>Kaupungissa on vahva tee se itse -hengen perinne.</a:t>
            </a:r>
          </a:p>
          <a:p>
            <a:pPr rtl="0"/>
            <a:r>
              <a:rPr lang="x-none" kern="1200" dirty="0">
                <a:solidFill>
                  <a:schemeClr val="tx1"/>
                </a:solidFill>
                <a:effectLst/>
                <a:latin typeface="+mn-lt"/>
                <a:ea typeface="+mn-ea"/>
                <a:cs typeface="+mn-cs"/>
              </a:rPr>
              <a:t>Jakamalla harjoitusvuorot tasa-arvoisesti poikien ja tyttöjen kesken Uumajassa on voitu luoda edellytykset joidenkin Ruotsin parhaimpiin kuuluvien naisjoukkueiden kehittymiselle.</a:t>
            </a:r>
          </a:p>
          <a:p>
            <a:pPr rtl="0"/>
            <a:r>
              <a:rPr lang="x-none" kern="1200" dirty="0">
                <a:solidFill>
                  <a:schemeClr val="tx1"/>
                </a:solidFill>
                <a:effectLst/>
                <a:latin typeface="+mn-lt"/>
                <a:ea typeface="+mn-ea"/>
                <a:cs typeface="+mn-cs"/>
              </a:rPr>
              <a:t>Social Progress Index -tutkimuksella mitataan elämänlaatua eri parametrien suhteen. Pohjois-Ruotsi sijoittuu tässä tutkimuksessa EU:n kärkeen.</a:t>
            </a: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2</a:t>
            </a:fld>
            <a:endParaRPr lang="sv-SE"/>
          </a:p>
        </p:txBody>
      </p:sp>
    </p:spTree>
    <p:extLst>
      <p:ext uri="{BB962C8B-B14F-4D97-AF65-F5344CB8AC3E}">
        <p14:creationId xmlns:p14="http://schemas.microsoft.com/office/powerpoint/2010/main" val="230869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UUMAJA KASVAA</a:t>
            </a:r>
          </a:p>
          <a:p>
            <a:pPr rtl="0"/>
            <a:r>
              <a:rPr lang="x-none" sz="1200" kern="1200" dirty="0">
                <a:solidFill>
                  <a:schemeClr val="tx1"/>
                </a:solidFill>
                <a:effectLst/>
                <a:latin typeface="+mn-lt"/>
                <a:ea typeface="+mn-ea"/>
                <a:cs typeface="+mn-cs"/>
              </a:rPr>
              <a:t>Uumaja on viimeisen 50 vuoden aikana kasvanut vakaasti, ja se on nykyisin Pohjois-Ruotsin nopeimmin kasvava alue. </a:t>
            </a:r>
          </a:p>
          <a:p>
            <a:pPr rtl="0"/>
            <a:r>
              <a:rPr lang="x-none" sz="1200" b="0" i="0" kern="1200" dirty="0">
                <a:solidFill>
                  <a:schemeClr val="tx1"/>
                </a:solidFill>
                <a:effectLst/>
                <a:latin typeface="+mn-lt"/>
                <a:ea typeface="+mn-ea"/>
                <a:cs typeface="+mn-cs"/>
              </a:rPr>
              <a:t>Uumaja on Pohjois-Ruotsin väkirikkain kunta.</a:t>
            </a:r>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Uumajassa syntyy vuosittain noin 1 000 uutta työpaikkaa, ja työttömyys on Ruotsin alhaisimpia.  </a:t>
            </a:r>
          </a:p>
          <a:p>
            <a:pPr marL="0" marR="0" lvl="0" indent="0" algn="l" defTabSz="457200" rtl="0" eaLnBrk="1" fontAlgn="auto" latinLnBrk="0" hangingPunct="1">
              <a:lnSpc>
                <a:spcPct val="100000"/>
              </a:lnSpc>
              <a:spcBef>
                <a:spcPts val="0"/>
              </a:spcBef>
              <a:spcAft>
                <a:spcPts val="0"/>
              </a:spcAft>
              <a:buClrTx/>
              <a:buSzTx/>
              <a:buFontTx/>
              <a:buNone/>
              <a:tabLst/>
              <a:defRPr/>
            </a:pPr>
            <a:r>
              <a:rPr lang="fi-FI" sz="1200" b="0" kern="1200" noProof="0" dirty="0">
                <a:solidFill>
                  <a:schemeClr val="tx1"/>
                </a:solidFill>
                <a:effectLst/>
                <a:latin typeface="+mn-lt"/>
                <a:ea typeface="+mn-ea"/>
                <a:cs typeface="+mn-cs"/>
              </a:rPr>
              <a:t>Vuosina 2016–2018 Uumajassa aloitti toimintansa 2 050 uutta yritystä ja kaupunkiin syntyi 3 300 uutta työpaikkaa.</a:t>
            </a:r>
          </a:p>
          <a:p>
            <a:pPr rtl="0"/>
            <a:endParaRPr lang="sv-SE" sz="1200" b="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Uumajassa on parhaillaan meneillään monia suuria investointihankkeita, joilla pyritään vastaamaan elinkeinoelämän toimitilatarpeisiin ja jatkuvasti kasvavan väestön asuntotarpeisiin.</a:t>
            </a:r>
          </a:p>
          <a:p>
            <a:pPr rtl="0"/>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Uumajan dynaamisuus, korkeasti koulutettu ja osaava väestö, monipuolinen innovaatioympäristö, inspiroiva kulttuurielämä ja turvallinen elinympäristö vetoavat moniin.</a:t>
            </a: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3</a:t>
            </a:fld>
            <a:endParaRPr lang="sv-SE"/>
          </a:p>
        </p:txBody>
      </p:sp>
    </p:spTree>
    <p:extLst>
      <p:ext uri="{BB962C8B-B14F-4D97-AF65-F5344CB8AC3E}">
        <p14:creationId xmlns:p14="http://schemas.microsoft.com/office/powerpoint/2010/main" val="363730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VÄESTÖ</a:t>
            </a:r>
          </a:p>
          <a:p>
            <a:pPr rtl="0"/>
            <a:r>
              <a:rPr lang="x-none" sz="1200" kern="1200" dirty="0">
                <a:solidFill>
                  <a:schemeClr val="tx1"/>
                </a:solidFill>
                <a:effectLst/>
                <a:latin typeface="+mn-lt"/>
                <a:ea typeface="+mn-ea"/>
                <a:cs typeface="+mn-cs"/>
              </a:rPr>
              <a:t>Uumaja on Pohjois-Ruotsin nopeimmin kasvava alue.</a:t>
            </a:r>
          </a:p>
          <a:p>
            <a:pPr rtl="0"/>
            <a:r>
              <a:rPr lang="x-none" sz="1200" kern="1200" dirty="0">
                <a:solidFill>
                  <a:schemeClr val="tx1"/>
                </a:solidFill>
                <a:effectLst/>
                <a:latin typeface="+mn-lt"/>
                <a:ea typeface="+mn-ea"/>
                <a:cs typeface="+mn-cs"/>
              </a:rPr>
              <a:t>Uumaja oli pitkään myös koko Euroopan nopeimmin kasvava kaupunki. </a:t>
            </a:r>
          </a:p>
          <a:p>
            <a:pPr rtl="0"/>
            <a:r>
              <a:rPr lang="x-none" sz="1200" kern="1200" dirty="0">
                <a:solidFill>
                  <a:schemeClr val="tx1"/>
                </a:solidFill>
                <a:effectLst/>
                <a:latin typeface="+mn-lt"/>
                <a:ea typeface="+mn-ea"/>
                <a:cs typeface="+mn-cs"/>
              </a:rPr>
              <a:t>Uumajan vetovoima ja nuori väestö ovat kasvattaneet kaupungin asukaslukua tasaisesti jo pitkään. </a:t>
            </a:r>
            <a:endParaRPr lang="sv-SE" sz="1200" kern="1200" dirty="0">
              <a:solidFill>
                <a:schemeClr val="tx1"/>
              </a:solidFill>
              <a:effectLst/>
              <a:latin typeface="+mn-lt"/>
              <a:ea typeface="+mn-ea"/>
              <a:cs typeface="+mn-cs"/>
            </a:endParaRPr>
          </a:p>
          <a:p>
            <a:pPr rtl="0"/>
            <a:endParaRPr lang="sv-SE" sz="1200" kern="1200" baseline="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Tämä ei kuitenkaan riitä meille!</a:t>
            </a:r>
          </a:p>
          <a:p>
            <a:pPr rtl="0"/>
            <a:endParaRPr lang="sv-SE" sz="1200" kern="1200" baseline="0" dirty="0">
              <a:solidFill>
                <a:schemeClr val="tx1"/>
              </a:solidFill>
              <a:effectLst/>
              <a:latin typeface="+mn-lt"/>
              <a:ea typeface="+mn-ea"/>
              <a:cs typeface="+mn-cs"/>
            </a:endParaRPr>
          </a:p>
          <a:p>
            <a:pPr rtl="0"/>
            <a:r>
              <a:rPr lang="x-none" sz="1200" b="0" kern="1200" dirty="0">
                <a:solidFill>
                  <a:schemeClr val="tx1"/>
                </a:solidFill>
                <a:effectLst/>
                <a:latin typeface="+mn-lt"/>
                <a:ea typeface="+mn-ea"/>
                <a:cs typeface="+mn-cs"/>
              </a:rPr>
              <a:t>Uumaja on laatinut monia strategioita, joilla se pyrkii jatkamaan asukasmäärän vahvaa kasvua. </a:t>
            </a:r>
          </a:p>
          <a:p>
            <a:pPr rtl="0"/>
            <a:r>
              <a:rPr lang="x-none" sz="1200" b="0" kern="1200" dirty="0">
                <a:solidFill>
                  <a:schemeClr val="tx1"/>
                </a:solidFill>
                <a:effectLst/>
                <a:latin typeface="+mn-lt"/>
                <a:ea typeface="+mn-ea"/>
                <a:cs typeface="+mn-cs"/>
              </a:rPr>
              <a:t>Tilanne näyttää tällä hetkellä hyvältä. Vuonna 201</a:t>
            </a:r>
            <a:r>
              <a:rPr lang="sv-SE" sz="1200" b="0" kern="1200" dirty="0">
                <a:solidFill>
                  <a:schemeClr val="tx1"/>
                </a:solidFill>
                <a:effectLst/>
                <a:latin typeface="+mn-lt"/>
                <a:ea typeface="+mn-ea"/>
                <a:cs typeface="+mn-cs"/>
              </a:rPr>
              <a:t>7</a:t>
            </a:r>
            <a:r>
              <a:rPr lang="x-none" sz="1200" b="0" kern="1200" dirty="0">
                <a:solidFill>
                  <a:schemeClr val="tx1"/>
                </a:solidFill>
                <a:effectLst/>
                <a:latin typeface="+mn-lt"/>
                <a:ea typeface="+mn-ea"/>
                <a:cs typeface="+mn-cs"/>
              </a:rPr>
              <a:t> löimme kasvuennätyksen väkiluvun kasvaessa 2 1</a:t>
            </a:r>
            <a:r>
              <a:rPr lang="sv-SE" sz="1200" b="0" kern="1200" dirty="0">
                <a:solidFill>
                  <a:schemeClr val="tx1"/>
                </a:solidFill>
                <a:effectLst/>
                <a:latin typeface="+mn-lt"/>
                <a:ea typeface="+mn-ea"/>
                <a:cs typeface="+mn-cs"/>
              </a:rPr>
              <a:t>88</a:t>
            </a:r>
            <a:r>
              <a:rPr lang="x-none" sz="1200" b="0" kern="1200" dirty="0">
                <a:solidFill>
                  <a:schemeClr val="tx1"/>
                </a:solidFill>
                <a:effectLst/>
                <a:latin typeface="+mn-lt"/>
                <a:ea typeface="+mn-ea"/>
                <a:cs typeface="+mn-cs"/>
              </a:rPr>
              <a:t> asukkaalla</a:t>
            </a:r>
            <a:r>
              <a:rPr lang="sv-SE" sz="1200" b="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fi-FI" sz="1200" b="0" kern="1200" noProof="0" dirty="0">
                <a:solidFill>
                  <a:schemeClr val="tx1"/>
                </a:solidFill>
                <a:effectLst/>
                <a:latin typeface="+mn-lt"/>
                <a:ea typeface="+mn-ea"/>
                <a:cs typeface="+mn-cs"/>
              </a:rPr>
              <a:t>Sama tahti jatkuu edelleen, sillä vuonna 2018 Uumajan väestö kasvoi </a:t>
            </a:r>
            <a:r>
              <a:rPr lang="fi-FI" sz="1200" b="0" i="0" kern="1200" noProof="0" dirty="0">
                <a:solidFill>
                  <a:schemeClr val="tx1"/>
                </a:solidFill>
                <a:effectLst/>
                <a:latin typeface="+mn-lt"/>
                <a:ea typeface="+mn-ea"/>
                <a:cs typeface="+mn-cs"/>
              </a:rPr>
              <a:t>2 039 henkilöllä. </a:t>
            </a:r>
            <a:endParaRPr lang="fi-FI" sz="1200" b="0" kern="1200" noProof="0" dirty="0">
              <a:solidFill>
                <a:schemeClr val="tx1"/>
              </a:solidFill>
              <a:effectLst/>
              <a:latin typeface="+mn-lt"/>
              <a:ea typeface="+mn-ea"/>
              <a:cs typeface="+mn-cs"/>
            </a:endParaRPr>
          </a:p>
          <a:p>
            <a:pPr rtl="0"/>
            <a:r>
              <a:rPr lang="x-none" sz="1200" b="0" kern="1200" dirty="0">
                <a:solidFill>
                  <a:schemeClr val="tx1"/>
                </a:solidFill>
                <a:effectLst/>
                <a:latin typeface="+mn-lt"/>
                <a:ea typeface="+mn-ea"/>
                <a:cs typeface="+mn-cs"/>
              </a:rPr>
              <a:t>Nettomuutto on kaikilta osin positiivinen, niin muualta maasta muuttavien, maahanmuuttajien kuin </a:t>
            </a:r>
            <a:r>
              <a:rPr lang="x-none" sz="1200" kern="1200" dirty="0">
                <a:solidFill>
                  <a:schemeClr val="tx1"/>
                </a:solidFill>
                <a:effectLst/>
                <a:latin typeface="+mn-lt"/>
                <a:ea typeface="+mn-ea"/>
                <a:cs typeface="+mn-cs"/>
              </a:rPr>
              <a:t>vastasyntyneiden ansiosta.</a:t>
            </a:r>
          </a:p>
          <a:p>
            <a:pPr rtl="0"/>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4</a:t>
            </a:fld>
            <a:endParaRPr lang="sv-SE"/>
          </a:p>
        </p:txBody>
      </p:sp>
    </p:spTree>
    <p:extLst>
      <p:ext uri="{BB962C8B-B14F-4D97-AF65-F5344CB8AC3E}">
        <p14:creationId xmlns:p14="http://schemas.microsoft.com/office/powerpoint/2010/main" val="50316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TYÖVOIMA</a:t>
            </a:r>
          </a:p>
          <a:p>
            <a:pPr rtl="0"/>
            <a:r>
              <a:rPr lang="x-none" sz="1200" kern="1200" dirty="0">
                <a:solidFill>
                  <a:schemeClr val="tx1"/>
                </a:solidFill>
                <a:effectLst/>
                <a:latin typeface="+mn-lt"/>
                <a:ea typeface="+mn-ea"/>
                <a:cs typeface="+mn-cs"/>
              </a:rPr>
              <a:t>Työpaikkoja on tarjolla suunnilleen yhtä paljon sekä yksityisellä että julkisella sektorilla.</a:t>
            </a:r>
          </a:p>
          <a:p>
            <a:pPr rtl="0"/>
            <a:r>
              <a:rPr lang="x-none" sz="1200" kern="1200" dirty="0">
                <a:solidFill>
                  <a:schemeClr val="tx1"/>
                </a:solidFill>
                <a:effectLst/>
                <a:latin typeface="+mn-lt"/>
                <a:ea typeface="+mn-ea"/>
                <a:cs typeface="+mn-cs"/>
              </a:rPr>
              <a:t>Uusia työpaikkoja syntyy kuitenkin nopeammin yksityisellä sektorilla.</a:t>
            </a:r>
          </a:p>
          <a:p>
            <a:pPr rtl="0"/>
            <a:endParaRPr lang="sv-SE" sz="1200" kern="1200" baseline="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Uumaja tarjoaa laajat koulutusmahdollisuudet. Uumajaan saapuu paljon nuoria opiskelemaan erikoislukioissa, useissa kansanopistoissa, AMK-koulutusohjelmissa tai akateemisella tasolla.</a:t>
            </a:r>
          </a:p>
          <a:p>
            <a:pPr rtl="0"/>
            <a:r>
              <a:rPr lang="x-none" sz="1200" kern="1200" dirty="0">
                <a:solidFill>
                  <a:schemeClr val="tx1"/>
                </a:solidFill>
                <a:effectLst/>
                <a:latin typeface="+mn-lt"/>
                <a:ea typeface="+mn-ea"/>
                <a:cs typeface="+mn-cs"/>
              </a:rPr>
              <a:t>Uumajan yliopisto ja Ruotsin maatalousyliopisto (SLU) tarjoavat monipuolisia koulutusmahdollisuuksia.</a:t>
            </a:r>
          </a:p>
          <a:p>
            <a:pPr marL="0" marR="0" indent="0" algn="l" defTabSz="4572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Tarkoissa luvuissa vuodelle 2021: 51 % akateemista pätevyydestä ja vähintään 88 % lukiokoulutuksesta. </a:t>
            </a:r>
            <a:r>
              <a:rPr lang="fi-FI" sz="1200" kern="1200">
                <a:solidFill>
                  <a:schemeClr val="tx1"/>
                </a:solidFill>
                <a:effectLst/>
                <a:latin typeface="+mn-lt"/>
                <a:ea typeface="+mn-ea"/>
                <a:cs typeface="+mn-cs"/>
              </a:rPr>
              <a:t>(Akateemisen tutkinnon kandidaatin määritelmä, 3 vuotta ja edelleen)</a:t>
            </a:r>
            <a:r>
              <a:rPr lang="x-none" sz="1200" kern="1200">
                <a:solidFill>
                  <a:schemeClr val="tx1"/>
                </a:solidFill>
                <a:effectLst/>
                <a:latin typeface="+mn-lt"/>
                <a:ea typeface="+mn-ea"/>
                <a:cs typeface="+mn-cs"/>
              </a:rPr>
              <a:t>Osaavaa </a:t>
            </a:r>
            <a:r>
              <a:rPr lang="x-none" sz="1200" kern="1200" dirty="0">
                <a:solidFill>
                  <a:schemeClr val="tx1"/>
                </a:solidFill>
                <a:effectLst/>
                <a:latin typeface="+mn-lt"/>
                <a:ea typeface="+mn-ea"/>
                <a:cs typeface="+mn-cs"/>
              </a:rPr>
              <a:t>työvoimaa on toisin sanoen hyvin saatavilla, ja kaupungin oppilaitokset tuottavat sitä jatkuvasti lisää.</a:t>
            </a:r>
          </a:p>
          <a:p>
            <a:pPr rtl="0"/>
            <a:r>
              <a:rPr lang="x-none" sz="1200" kern="1200" dirty="0">
                <a:solidFill>
                  <a:schemeClr val="tx1"/>
                </a:solidFill>
                <a:effectLst/>
                <a:latin typeface="+mn-lt"/>
                <a:ea typeface="+mn-ea"/>
                <a:cs typeface="+mn-cs"/>
              </a:rPr>
              <a:t>Elinkeinoelämän, kunnan ja yliopistojen tiivis yhteistyö mahdollistaa nopeat mukautukset koulutusjärjestelmässä eri alojen osaamistarpeen täyttämiseksi – kehitys on tässä jatkuvaa.</a:t>
            </a:r>
          </a:p>
          <a:p>
            <a:pPr rtl="0"/>
            <a:endParaRPr lang="sv-SE" dirty="0"/>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5</a:t>
            </a:fld>
            <a:endParaRPr lang="sv-SE"/>
          </a:p>
        </p:txBody>
      </p:sp>
    </p:spTree>
    <p:extLst>
      <p:ext uri="{BB962C8B-B14F-4D97-AF65-F5344CB8AC3E}">
        <p14:creationId xmlns:p14="http://schemas.microsoft.com/office/powerpoint/2010/main" val="262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KAUPUNKIKEHITYS</a:t>
            </a:r>
          </a:p>
          <a:p>
            <a:pPr rtl="0"/>
            <a:r>
              <a:rPr lang="x-none" sz="1200" kern="1200" dirty="0">
                <a:solidFill>
                  <a:schemeClr val="tx1"/>
                </a:solidFill>
                <a:effectLst/>
                <a:latin typeface="+mn-lt"/>
                <a:ea typeface="+mn-ea"/>
                <a:cs typeface="+mn-cs"/>
              </a:rPr>
              <a:t>Uumajan vetovoimaisuus edellyttää kestäviä kasvustrategioita.</a:t>
            </a:r>
          </a:p>
          <a:p>
            <a:pPr rtl="0"/>
            <a:r>
              <a:rPr lang="x-none" sz="1200" kern="1200" dirty="0">
                <a:solidFill>
                  <a:schemeClr val="tx1"/>
                </a:solidFill>
                <a:effectLst/>
                <a:latin typeface="+mn-lt"/>
                <a:ea typeface="+mn-ea"/>
                <a:cs typeface="+mn-cs"/>
              </a:rPr>
              <a:t>Jotta Uumajasta voidaan luoda kestävän kehityksen mukainen kaupunki, sen kehittämisen suunnittelu pohjautuu kestävän kehityksen periaatteisiin. Lähtökohtana on, että Uumajan tulee kasvaa sen keskusalueilla tiivistämisen avulla. Näin yhä useammat voivat siirtyä kodin ja työpaikan välillä ilman autoa kävellen tai pyöräillen.</a:t>
            </a:r>
            <a:endParaRPr lang="sv-SE" sz="1200" kern="1200" dirty="0">
              <a:solidFill>
                <a:schemeClr val="tx1"/>
              </a:solidFill>
              <a:effectLst/>
              <a:latin typeface="+mn-lt"/>
              <a:ea typeface="+mn-ea"/>
              <a:cs typeface="+mn-cs"/>
            </a:endParaRPr>
          </a:p>
          <a:p>
            <a:pPr rtl="0"/>
            <a:r>
              <a:rPr lang="fi-FI" sz="1200" b="0" dirty="0">
                <a:latin typeface="Times"/>
                <a:cs typeface="Times"/>
              </a:rPr>
              <a:t>Vuonna 2018 valmistui 1 337 uutta asuntoa, mikä on lähes yhtä paljon kuin vuoden 1992 ennätys.</a:t>
            </a:r>
            <a:endParaRPr lang="x-none" sz="1200" b="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Uusissa kaupunginosissa, ja muualla missä se on mahdollista, leveät liikenneväylät tulee korvata kaduilla, joiden lähtökohtana ovat ihmiset ja pyöräilijät.</a:t>
            </a:r>
          </a:p>
          <a:p>
            <a:pPr rtl="0"/>
            <a:r>
              <a:rPr lang="x-none" sz="1200" kern="1200" dirty="0">
                <a:solidFill>
                  <a:schemeClr val="tx1"/>
                </a:solidFill>
                <a:effectLst/>
                <a:latin typeface="+mn-lt"/>
                <a:ea typeface="+mn-ea"/>
                <a:cs typeface="+mn-cs"/>
              </a:rPr>
              <a:t>Kasvua tulee tapahtumaan myös Uumajan vieressä sijaitsevissa taajamissa ja kylissä. Ne tarjoavat houkuttelevaa, luonnonläheistä asumista, joka vetoaa moniin.</a:t>
            </a:r>
          </a:p>
          <a:p>
            <a:pPr rtl="0"/>
            <a:r>
              <a:rPr lang="x-none" sz="1200" kern="1200" dirty="0">
                <a:solidFill>
                  <a:schemeClr val="tx1"/>
                </a:solidFill>
                <a:effectLst/>
                <a:latin typeface="+mn-lt"/>
                <a:ea typeface="+mn-ea"/>
                <a:cs typeface="+mn-cs"/>
              </a:rPr>
              <a:t>Asuntorakentaminen on Uumajassa vilkasta moniin Ruotsin muihin kaupunkeihin verrattuna.</a:t>
            </a: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6</a:t>
            </a:fld>
            <a:endParaRPr lang="sv-SE"/>
          </a:p>
        </p:txBody>
      </p:sp>
    </p:spTree>
    <p:extLst>
      <p:ext uri="{BB962C8B-B14F-4D97-AF65-F5344CB8AC3E}">
        <p14:creationId xmlns:p14="http://schemas.microsoft.com/office/powerpoint/2010/main" val="256792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USKOMME YHTEISTYÖHÖN</a:t>
            </a:r>
          </a:p>
          <a:p>
            <a:pPr rtl="0"/>
            <a:r>
              <a:rPr lang="x-none" sz="1200" kern="1200" dirty="0">
                <a:solidFill>
                  <a:schemeClr val="tx1"/>
                </a:solidFill>
                <a:effectLst/>
                <a:latin typeface="+mn-lt"/>
                <a:ea typeface="+mn-ea"/>
                <a:cs typeface="+mn-cs"/>
              </a:rPr>
              <a:t>Uumajassa on tapana sanoa, että ”Uumajassa ei olla missään niin hyviä kuin yhteistyössä”. </a:t>
            </a:r>
          </a:p>
          <a:p>
            <a:pPr rtl="0"/>
            <a:r>
              <a:rPr lang="x-none" sz="1200" kern="1200" dirty="0">
                <a:solidFill>
                  <a:schemeClr val="tx1"/>
                </a:solidFill>
                <a:effectLst/>
                <a:latin typeface="+mn-lt"/>
                <a:ea typeface="+mn-ea"/>
                <a:cs typeface="+mn-cs"/>
              </a:rPr>
              <a:t>Siellä tiedetään, että asioilla on tapana muuttua parempaan suuntaan, jos teemme toimialojen rajat ylittävää yhteistyötä yhdessä korkeakoulujen ja elinkeinoelämän kanssa eli toisin sanoen asiaan sitoutuneiden ihmisten kanssa.</a:t>
            </a:r>
          </a:p>
          <a:p>
            <a:pPr rtl="0"/>
            <a:r>
              <a:rPr lang="x-none" sz="1200" kern="1200" dirty="0">
                <a:solidFill>
                  <a:schemeClr val="tx1"/>
                </a:solidFill>
                <a:effectLst/>
                <a:latin typeface="+mn-lt"/>
                <a:ea typeface="+mn-ea"/>
                <a:cs typeface="+mn-cs"/>
              </a:rPr>
              <a:t>Jotkin tutkijat ovat selittäneet Uumajan poikkeuksellista kasvua sillä, että kaupungissa vallitsee ”osallistava luottamus”. Tämä tarkoittaa toisin sanoen sitä, että luotamme toisiimme. Tällöin on helpompi saavuttaa tuloksia, olipa kyse liiketoiminnasta tai yhteisön kehittämisestä.</a:t>
            </a:r>
          </a:p>
          <a:p>
            <a:pPr rtl="0"/>
            <a:endParaRPr lang="sv-SE" sz="1200" kern="1200" baseline="0" dirty="0">
              <a:solidFill>
                <a:schemeClr val="tx1"/>
              </a:solidFill>
              <a:effectLst/>
              <a:latin typeface="+mn-lt"/>
              <a:ea typeface="+mn-ea"/>
              <a:cs typeface="+mn-cs"/>
            </a:endParaRPr>
          </a:p>
          <a:p>
            <a:pPr rtl="0"/>
            <a:r>
              <a:rPr lang="x-none" dirty="0"/>
              <a:t>Suuri luottamus tekee Uumajasta myös turvallisen asuinpaikan. </a:t>
            </a:r>
          </a:p>
          <a:p>
            <a:pPr rtl="0"/>
            <a:endParaRPr lang="sv-SE" dirty="0"/>
          </a:p>
          <a:p>
            <a:pPr rtl="0"/>
            <a:r>
              <a:rPr lang="x-none" dirty="0"/>
              <a:t>Se näkyy myös rikostilastoissa. Muihin vastaavan kokoisiin kaupunkeihin verrattaessa Uumajalla on alhaisin rikollisuusaste.</a:t>
            </a: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7</a:t>
            </a:fld>
            <a:endParaRPr lang="sv-SE"/>
          </a:p>
        </p:txBody>
      </p:sp>
    </p:spTree>
    <p:extLst>
      <p:ext uri="{BB962C8B-B14F-4D97-AF65-F5344CB8AC3E}">
        <p14:creationId xmlns:p14="http://schemas.microsoft.com/office/powerpoint/2010/main" val="423943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YLIOPISTOT</a:t>
            </a:r>
          </a:p>
          <a:p>
            <a:pPr rtl="0"/>
            <a:r>
              <a:rPr lang="x-none" sz="1200" kern="1200" dirty="0">
                <a:solidFill>
                  <a:schemeClr val="tx1"/>
                </a:solidFill>
                <a:effectLst/>
                <a:latin typeface="+mn-lt"/>
                <a:ea typeface="+mn-ea"/>
                <a:cs typeface="+mn-cs"/>
              </a:rPr>
              <a:t>Uumajassa on kaksi yliopistoa: Uumajan yliopisto ja Sveriges Lantbruksuniversitet eli Ruotsin maatalousyliopisto.</a:t>
            </a:r>
          </a:p>
          <a:p>
            <a:pPr rtl="0"/>
            <a:r>
              <a:rPr lang="x-none" sz="1200" kern="1200" dirty="0">
                <a:solidFill>
                  <a:schemeClr val="tx1"/>
                </a:solidFill>
                <a:effectLst/>
                <a:latin typeface="+mn-lt"/>
                <a:ea typeface="+mn-ea"/>
                <a:cs typeface="+mn-cs"/>
              </a:rPr>
              <a:t>Uumajassa on opiskelijoita vuosittain </a:t>
            </a:r>
            <a:r>
              <a:rPr lang="fi-FI" sz="1200" b="0" kern="1200" noProof="0" dirty="0">
                <a:solidFill>
                  <a:schemeClr val="tx1"/>
                </a:solidFill>
                <a:effectLst/>
                <a:latin typeface="+mn-lt"/>
                <a:ea typeface="+mn-ea"/>
                <a:cs typeface="+mn-cs"/>
              </a:rPr>
              <a:t>noin 34 000 ja työntekijöitä runsaat 4 000.</a:t>
            </a:r>
          </a:p>
          <a:p>
            <a:pPr rtl="0"/>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Uumajan yliopisto on yksi Ruotsin suurimmista koulutusyliopistoista, ja siellä on yli 30 000 opiskelijaa ja noin 4 300 työntekijää.</a:t>
            </a:r>
          </a:p>
          <a:p>
            <a:pPr rtl="0"/>
            <a:r>
              <a:rPr lang="x-none" sz="1200" b="0" i="0" kern="1200" dirty="0">
                <a:solidFill>
                  <a:schemeClr val="tx1"/>
                </a:solidFill>
                <a:effectLst/>
                <a:latin typeface="+mn-lt"/>
                <a:ea typeface="+mn-ea"/>
                <a:cs typeface="+mn-cs"/>
              </a:rPr>
              <a:t>Uumajan yliopisto tarjoaa laaja-alaista opetusta ja tutkimusta, joka käsittää lääketieteen, luonnon- ja tekniset tieteet, yhteiskuntatieteet, humanistiset tieteet, kasvatustieteet ja taideaineet. </a:t>
            </a:r>
          </a:p>
          <a:p>
            <a:pPr rtl="0"/>
            <a:r>
              <a:rPr lang="x-none" sz="1200" b="0" i="0" kern="1200" dirty="0">
                <a:solidFill>
                  <a:schemeClr val="tx1"/>
                </a:solidFill>
                <a:effectLst/>
                <a:latin typeface="+mn-lt"/>
                <a:ea typeface="+mn-ea"/>
                <a:cs typeface="+mn-cs"/>
              </a:rPr>
              <a:t>Monet Uumajan yliopiston yli 2 000 tutkijasta/opettajasta ovat alansa valtakunnallista ja kansainvälistä kärkeä. Tutkimuksen perustana ovat pitkäjännitteisyys, korkea laatu ja mahdollisuus suureen riskinottoon.</a:t>
            </a:r>
          </a:p>
          <a:p>
            <a:pPr rtl="0"/>
            <a:r>
              <a:rPr lang="x-none" sz="1200" kern="1200" dirty="0">
                <a:solidFill>
                  <a:schemeClr val="tx1"/>
                </a:solidFill>
                <a:effectLst/>
                <a:latin typeface="+mn-lt"/>
                <a:ea typeface="+mn-ea"/>
                <a:cs typeface="+mn-cs"/>
              </a:rPr>
              <a:t>Monet yliopiston tutkimusprojektit houkuttelevat kansainvälisiä huippututkijoita. </a:t>
            </a:r>
          </a:p>
          <a:p>
            <a:pPr rtl="0"/>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Heistä on esimerkkinä Emanuelle Charpentier, jonka katsotaan olevan todennäköinen ehdokas kemian Nobel-palkinnon saajaksi.</a:t>
            </a:r>
          </a:p>
          <a:p>
            <a:pPr rtl="0"/>
            <a:r>
              <a:rPr lang="x-none" sz="1200" kern="1200" dirty="0">
                <a:solidFill>
                  <a:schemeClr val="tx1"/>
                </a:solidFill>
                <a:effectLst/>
                <a:latin typeface="+mn-lt"/>
                <a:ea typeface="+mn-ea"/>
                <a:cs typeface="+mn-cs"/>
              </a:rPr>
              <a:t>Emanuelle Charpentier teki tutkimusryhmänsä kanssa Uumajan yliopistossa löydöksen, jonka seurauksena voitiin kehittää työkalu – niin kutsutut geenisakset – joiden avulla tutkijat voivat muokata ja muuttaa eliöiden DNA:ta. </a:t>
            </a:r>
          </a:p>
          <a:p>
            <a:pPr rtl="0"/>
            <a:endParaRPr lang="sv-SE" sz="1200" u="none" kern="1200" dirty="0">
              <a:solidFill>
                <a:schemeClr val="tx1"/>
              </a:solidFill>
              <a:effectLst/>
              <a:latin typeface="+mn-lt"/>
              <a:ea typeface="+mn-ea"/>
              <a:cs typeface="+mn-cs"/>
            </a:endParaRPr>
          </a:p>
          <a:p>
            <a:pPr rtl="0"/>
            <a:r>
              <a:rPr lang="x-none" sz="1200" u="none" kern="1200" dirty="0">
                <a:solidFill>
                  <a:schemeClr val="tx1"/>
                </a:solidFill>
                <a:effectLst/>
                <a:latin typeface="+mn-lt"/>
                <a:ea typeface="+mn-ea"/>
                <a:cs typeface="+mn-cs"/>
              </a:rPr>
              <a:t>Myös Umeå Plant Science Centerissä tehdään maailmanluokan tutkimusta.</a:t>
            </a:r>
            <a:endParaRPr lang="sv-SE" sz="1200" u="none" kern="1200" dirty="0">
              <a:solidFill>
                <a:schemeClr val="tx1"/>
              </a:solidFill>
              <a:effectLst/>
              <a:latin typeface="+mn-lt"/>
              <a:ea typeface="+mn-ea"/>
              <a:cs typeface="+mn-cs"/>
            </a:endParaRPr>
          </a:p>
          <a:p>
            <a:pPr rtl="0"/>
            <a:r>
              <a:rPr lang="x-none" sz="1200" u="none" kern="1200" dirty="0">
                <a:solidFill>
                  <a:schemeClr val="tx1"/>
                </a:solidFill>
                <a:effectLst/>
                <a:latin typeface="+mn-lt"/>
                <a:ea typeface="+mn-ea"/>
                <a:cs typeface="+mn-cs"/>
              </a:rPr>
              <a:t>Koulutuksessa Designhögskolan eli Uumajan yliopiston muotoilukorkeakoulu on rankattu maailman parhaaksi teollisten muotoilijoiden koulutuspaikaksi.</a:t>
            </a:r>
          </a:p>
          <a:p>
            <a:pPr rtl="0"/>
            <a:endParaRPr lang="sv-SE" sz="1200" u="none" kern="1200" dirty="0">
              <a:solidFill>
                <a:schemeClr val="tx1"/>
              </a:solidFill>
              <a:effectLst/>
              <a:latin typeface="+mn-lt"/>
              <a:ea typeface="+mn-ea"/>
              <a:cs typeface="+mn-cs"/>
            </a:endParaRPr>
          </a:p>
          <a:p>
            <a:pPr rtl="0"/>
            <a:r>
              <a:rPr lang="x-none" sz="1200" u="none" kern="1200" dirty="0">
                <a:solidFill>
                  <a:schemeClr val="tx1"/>
                </a:solidFill>
                <a:effectLst/>
                <a:latin typeface="+mn-lt"/>
                <a:ea typeface="+mn-ea"/>
                <a:cs typeface="+mn-cs"/>
              </a:rPr>
              <a:t>Uumajan yliopistolla on neljä kampusta: kaksi Uumajassa, yksi Skellefteåssa ja yksi Örnsköldsvikissä. </a:t>
            </a:r>
          </a:p>
          <a:p>
            <a:pPr rtl="0"/>
            <a:r>
              <a:rPr lang="x-none" sz="1200" u="none" kern="1200" dirty="0">
                <a:solidFill>
                  <a:schemeClr val="tx1"/>
                </a:solidFill>
                <a:effectLst/>
                <a:latin typeface="+mn-lt"/>
                <a:ea typeface="+mn-ea"/>
                <a:cs typeface="+mn-cs"/>
              </a:rPr>
              <a:t>Pääkampusalue sijaitsee Norlannin yliopistollisen sairaalan läheisyydessä. Taidekampus </a:t>
            </a:r>
            <a:r>
              <a:rPr lang="x-none" sz="1200" b="0" i="0" kern="1200" dirty="0">
                <a:solidFill>
                  <a:schemeClr val="tx1"/>
                </a:solidFill>
                <a:effectLst/>
                <a:latin typeface="+mn-lt"/>
                <a:ea typeface="+mn-ea"/>
                <a:cs typeface="+mn-cs"/>
              </a:rPr>
              <a:t>sijaitsee puolestaan Uumajajoen varrella, ja siellä toimivat muotoilu-, taide- ja arkkitehtikorkeakoulut. Alueella sijaitsevat myös Bildmuseet eli Kuvamuseo ja Sliperiet.</a:t>
            </a:r>
          </a:p>
          <a:p>
            <a:pPr rtl="0"/>
            <a:endParaRPr lang="sv-SE"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i-FI" sz="1200" b="0" i="0" kern="1200" noProof="0" dirty="0">
                <a:solidFill>
                  <a:schemeClr val="tx1"/>
                </a:solidFill>
                <a:effectLst/>
                <a:latin typeface="+mn-lt"/>
                <a:ea typeface="+mn-ea"/>
                <a:cs typeface="+mn-cs"/>
              </a:rPr>
              <a:t>Sekä arvostettu Red </a:t>
            </a:r>
            <a:r>
              <a:rPr lang="fi-FI" sz="1200" b="0" i="0" kern="1200" noProof="0" dirty="0" err="1">
                <a:solidFill>
                  <a:schemeClr val="tx1"/>
                </a:solidFill>
                <a:effectLst/>
                <a:latin typeface="+mn-lt"/>
                <a:ea typeface="+mn-ea"/>
                <a:cs typeface="+mn-cs"/>
              </a:rPr>
              <a:t>Dot</a:t>
            </a:r>
            <a:r>
              <a:rPr lang="fi-FI" sz="1200" b="0" i="0" kern="1200" noProof="0" dirty="0">
                <a:solidFill>
                  <a:schemeClr val="tx1"/>
                </a:solidFill>
                <a:effectLst/>
                <a:latin typeface="+mn-lt"/>
                <a:ea typeface="+mn-ea"/>
                <a:cs typeface="+mn-cs"/>
              </a:rPr>
              <a:t> Institute että </a:t>
            </a:r>
            <a:r>
              <a:rPr lang="fi-FI" sz="1200" b="0" i="0" kern="1200" noProof="0" dirty="0" err="1">
                <a:solidFill>
                  <a:schemeClr val="tx1"/>
                </a:solidFill>
                <a:effectLst/>
                <a:latin typeface="+mn-lt"/>
                <a:ea typeface="+mn-ea"/>
                <a:cs typeface="+mn-cs"/>
              </a:rPr>
              <a:t>iF</a:t>
            </a:r>
            <a:r>
              <a:rPr lang="fi-FI" sz="1200" b="0" i="0" kern="1200" noProof="0" dirty="0">
                <a:solidFill>
                  <a:schemeClr val="tx1"/>
                </a:solidFill>
                <a:effectLst/>
                <a:latin typeface="+mn-lt"/>
                <a:ea typeface="+mn-ea"/>
                <a:cs typeface="+mn-cs"/>
              </a:rPr>
              <a:t> (</a:t>
            </a:r>
            <a:r>
              <a:rPr lang="fi-FI" sz="1200" b="0" i="0" kern="1200" noProof="0" dirty="0" err="1">
                <a:solidFill>
                  <a:schemeClr val="tx1"/>
                </a:solidFill>
                <a:effectLst/>
                <a:latin typeface="+mn-lt"/>
                <a:ea typeface="+mn-ea"/>
                <a:cs typeface="+mn-cs"/>
              </a:rPr>
              <a:t>Industrie</a:t>
            </a:r>
            <a:r>
              <a:rPr lang="fi-FI" sz="1200" b="0" i="0" kern="1200" noProof="0" dirty="0">
                <a:solidFill>
                  <a:schemeClr val="tx1"/>
                </a:solidFill>
                <a:effectLst/>
                <a:latin typeface="+mn-lt"/>
                <a:ea typeface="+mn-ea"/>
                <a:cs typeface="+mn-cs"/>
              </a:rPr>
              <a:t> Forum) nostavat Uumajan yliopiston</a:t>
            </a:r>
            <a:r>
              <a:rPr lang="fi-FI" sz="1200" b="0" i="0" kern="1200" baseline="0" noProof="0" dirty="0">
                <a:solidFill>
                  <a:schemeClr val="tx1"/>
                </a:solidFill>
                <a:effectLst/>
                <a:latin typeface="+mn-lt"/>
                <a:ea typeface="+mn-ea"/>
                <a:cs typeface="+mn-cs"/>
              </a:rPr>
              <a:t> muotoilukorkeakoulun Euroopan ja maailman parhaaksi muotoilun koulutuspaikaksi</a:t>
            </a:r>
            <a:r>
              <a:rPr lang="fi-FI" sz="1200" b="0" i="0" kern="1200" noProof="0" dirty="0">
                <a:solidFill>
                  <a:schemeClr val="tx1"/>
                </a:solidFill>
                <a:effectLst/>
                <a:latin typeface="+mn-lt"/>
                <a:ea typeface="+mn-ea"/>
                <a:cs typeface="+mn-cs"/>
              </a:rPr>
              <a:t>. </a:t>
            </a:r>
          </a:p>
          <a:p>
            <a:pPr rtl="0"/>
            <a:endParaRPr lang="sv-SE" sz="1200" b="0" i="0" kern="1200" dirty="0">
              <a:solidFill>
                <a:schemeClr val="tx1"/>
              </a:solidFill>
              <a:effectLst/>
              <a:latin typeface="+mn-lt"/>
              <a:ea typeface="+mn-ea"/>
              <a:cs typeface="+mn-cs"/>
            </a:endParaRPr>
          </a:p>
          <a:p>
            <a:pPr rtl="0"/>
            <a:r>
              <a:rPr lang="x-none" sz="1200" b="0" i="0" kern="1200" dirty="0">
                <a:solidFill>
                  <a:schemeClr val="tx1"/>
                </a:solidFill>
                <a:effectLst/>
                <a:latin typeface="+mn-lt"/>
                <a:ea typeface="+mn-ea"/>
                <a:cs typeface="+mn-cs"/>
              </a:rPr>
              <a:t>Sliperiet on tutkimus- ja innovaatiokeskus, luova kohtaamis- ja työskentelypaikka, makerspace sekä erilaisten tapahtumien ja kokeilujen areena.</a:t>
            </a:r>
            <a:endParaRPr lang="sv-SE" sz="1200" b="0" i="0" kern="1200" dirty="0">
              <a:solidFill>
                <a:schemeClr val="tx1"/>
              </a:solidFill>
              <a:effectLst/>
              <a:latin typeface="+mn-lt"/>
              <a:ea typeface="+mn-ea"/>
              <a:cs typeface="+mn-cs"/>
            </a:endParaRPr>
          </a:p>
          <a:p>
            <a:pPr rtl="0"/>
            <a:endParaRPr lang="sv-SE" sz="1200" b="0" u="none" kern="1200" dirty="0">
              <a:solidFill>
                <a:schemeClr val="tx1"/>
              </a:solidFill>
              <a:effectLst/>
              <a:latin typeface="+mn-lt"/>
              <a:ea typeface="+mn-ea"/>
              <a:cs typeface="+mn-cs"/>
            </a:endParaRPr>
          </a:p>
          <a:p>
            <a:pPr rtl="0"/>
            <a:r>
              <a:rPr lang="x-none" sz="1200" b="0" i="0" kern="1200" dirty="0">
                <a:solidFill>
                  <a:schemeClr val="tx1"/>
                </a:solidFill>
                <a:effectLst/>
                <a:latin typeface="+mn-lt"/>
                <a:ea typeface="+mn-ea"/>
                <a:cs typeface="+mn-cs"/>
              </a:rPr>
              <a:t>Ruotsin maatalousyliopistossa on noin </a:t>
            </a:r>
            <a:r>
              <a:rPr lang="fi-FI" sz="1200" b="0" i="0" kern="1200" noProof="0" dirty="0">
                <a:solidFill>
                  <a:schemeClr val="tx1"/>
                </a:solidFill>
                <a:effectLst/>
                <a:latin typeface="+mn-lt"/>
                <a:ea typeface="+mn-ea"/>
                <a:cs typeface="+mn-cs"/>
              </a:rPr>
              <a:t>350 ympärivuotista opiskelijaa</a:t>
            </a:r>
            <a:r>
              <a:rPr lang="x-none" sz="1200" b="0" i="0" kern="1200" dirty="0">
                <a:solidFill>
                  <a:schemeClr val="tx1"/>
                </a:solidFill>
                <a:effectLst/>
                <a:latin typeface="+mn-lt"/>
                <a:ea typeface="+mn-ea"/>
                <a:cs typeface="+mn-cs"/>
              </a:rPr>
              <a:t>, ja se toimii pääosin Uumajan yliopistokampuksella.</a:t>
            </a:r>
          </a:p>
          <a:p>
            <a:pPr rtl="0"/>
            <a:r>
              <a:rPr lang="x-none" sz="1200" b="0" i="0" kern="1200" dirty="0">
                <a:solidFill>
                  <a:schemeClr val="tx1"/>
                </a:solidFill>
                <a:effectLst/>
                <a:latin typeface="+mn-lt"/>
                <a:ea typeface="+mn-ea"/>
                <a:cs typeface="+mn-cs"/>
              </a:rPr>
              <a:t>Uumajan yliopistoalueella sijaitsee myös pääosa metsätaloustieteellisestä tiedekunnasta, jossa tehdään tutkimusta ja koulutetaan myös esimerkiksi metsänhoitajia.</a:t>
            </a:r>
          </a:p>
          <a:p>
            <a:pPr rtl="0"/>
            <a:r>
              <a:rPr lang="x-none" sz="1200" b="0" i="0" kern="1200" dirty="0">
                <a:solidFill>
                  <a:schemeClr val="tx1"/>
                </a:solidFill>
                <a:effectLst/>
                <a:latin typeface="+mn-lt"/>
                <a:ea typeface="+mn-ea"/>
                <a:cs typeface="+mn-cs"/>
              </a:rPr>
              <a:t>Norlannin maataloustieteen laitoksella tehdään muun muassa rehututkimusta.</a:t>
            </a:r>
          </a:p>
          <a:p>
            <a:pPr rtl="0"/>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Kaupungissa on myös useita tehokkaita yrityshautomoita, jotka ovat linkittyneet vahvasti Uumajan yliopistoon ja SLU:hun. Näissä yrityshautomoissa kehitetään vahvoja yrityksiä tutkimustiedon pohjalta.</a:t>
            </a:r>
            <a:endParaRPr lang="sv-SE" dirty="0"/>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8</a:t>
            </a:fld>
            <a:endParaRPr lang="sv-SE"/>
          </a:p>
        </p:txBody>
      </p:sp>
    </p:spTree>
    <p:extLst>
      <p:ext uri="{BB962C8B-B14F-4D97-AF65-F5344CB8AC3E}">
        <p14:creationId xmlns:p14="http://schemas.microsoft.com/office/powerpoint/2010/main" val="133660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x-none" sz="1200" kern="1200" dirty="0">
                <a:solidFill>
                  <a:schemeClr val="tx1"/>
                </a:solidFill>
                <a:effectLst/>
                <a:latin typeface="+mn-lt"/>
                <a:ea typeface="+mn-ea"/>
                <a:cs typeface="+mn-cs"/>
              </a:rPr>
              <a:t>POHJOIS-RUOTSIN SUURIN TEOLLISUUSKAUPUNKI</a:t>
            </a:r>
          </a:p>
          <a:p>
            <a:pPr rtl="0"/>
            <a:r>
              <a:rPr lang="x-none" sz="1200" kern="1200" dirty="0">
                <a:solidFill>
                  <a:schemeClr val="tx1"/>
                </a:solidFill>
                <a:effectLst/>
                <a:latin typeface="+mn-lt"/>
                <a:ea typeface="+mn-ea"/>
                <a:cs typeface="+mn-cs"/>
              </a:rPr>
              <a:t>Uumaja on Pohjois-Ruotsin johtava teollisuuskaupunki, jossa monien teollisuusyritysten toiminta pohjautuu paikallisiin innovaatioihin.</a:t>
            </a:r>
          </a:p>
          <a:p>
            <a:pPr rtl="0"/>
            <a:endParaRPr lang="sv-SE" sz="1200" kern="1200" baseline="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Volvo Lastvagnar on Uumajan suurin yksityinen työnantaja, ja sen toiminta juontaa juurensa aina 1920-luvulle, jolloin huonekalupuuseppä Gösta Nyström valmisti ensimmäisen itsekantavan, teräksisen kuorma-auton korin. Volvo osti sittemmin yrityksen, sillä se katsoi, että uusi turvallisuusratkaisu antoi sille kilpailuetua. Koria jatkokehitettiin, minkä seurauksena syntyivät Volvon nykyiset maailman johtavat kuorma-autojen hytit.</a:t>
            </a:r>
          </a:p>
          <a:p>
            <a:pPr rtl="0"/>
            <a:endParaRPr lang="sv-SE" sz="1200" kern="1200" dirty="0">
              <a:solidFill>
                <a:schemeClr val="tx1"/>
              </a:solidFill>
              <a:effectLst/>
              <a:latin typeface="+mn-lt"/>
              <a:ea typeface="+mn-ea"/>
              <a:cs typeface="+mn-cs"/>
            </a:endParaRPr>
          </a:p>
          <a:p>
            <a:pPr rtl="0"/>
            <a:r>
              <a:rPr lang="x-none" sz="1200" kern="1200" dirty="0">
                <a:solidFill>
                  <a:schemeClr val="tx1"/>
                </a:solidFill>
                <a:effectLst/>
                <a:latin typeface="+mn-lt"/>
                <a:ea typeface="+mn-ea"/>
                <a:cs typeface="+mn-cs"/>
              </a:rPr>
              <a:t>Maanviljelijä Karl-Ragnar Åström havaitsi 40-luvulla, että maataloustraktoreissa tarvittaisiin työlaitteita. Hän perusti Ålö AB -yrityksen, joka on nykyään maailman suurin etukuormainten valmistaja.</a:t>
            </a:r>
          </a:p>
          <a:p>
            <a:pPr rtl="0"/>
            <a:r>
              <a:rPr lang="x-none" sz="1200" kern="1200" dirty="0">
                <a:solidFill>
                  <a:schemeClr val="tx1"/>
                </a:solidFill>
                <a:effectLst/>
                <a:latin typeface="+mn-lt"/>
                <a:ea typeface="+mn-ea"/>
                <a:cs typeface="+mn-cs"/>
              </a:rPr>
              <a:t> </a:t>
            </a:r>
          </a:p>
          <a:p>
            <a:pPr rtl="0"/>
            <a:r>
              <a:rPr lang="x-none" sz="1200" kern="1200" dirty="0">
                <a:solidFill>
                  <a:schemeClr val="tx1"/>
                </a:solidFill>
                <a:effectLst/>
                <a:latin typeface="+mn-lt"/>
                <a:ea typeface="+mn-ea"/>
                <a:cs typeface="+mn-cs"/>
              </a:rPr>
              <a:t>Umeå Mekaniska AB kehitti 60-luvulla koneita metsäteollisuuden tarpeisiin. Tästä toiminnasta sai alkunsa Komatsu Forest, joka on alallaan maailman johtava valmistaja.</a:t>
            </a:r>
          </a:p>
          <a:p>
            <a:pPr rtl="0"/>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rtlCol="0"/>
          <a:lstStyle/>
          <a:p>
            <a:pPr rtl="0"/>
            <a:fld id="{05706593-1D8F-9246-AD15-67C6A3A46258}" type="slidenum">
              <a:rPr lang="sv-SE" smtClean="0"/>
              <a:t>9</a:t>
            </a:fld>
            <a:endParaRPr lang="sv-SE"/>
          </a:p>
        </p:txBody>
      </p:sp>
    </p:spTree>
    <p:extLst>
      <p:ext uri="{BB962C8B-B14F-4D97-AF65-F5344CB8AC3E}">
        <p14:creationId xmlns:p14="http://schemas.microsoft.com/office/powerpoint/2010/main" val="203061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rtlCol="0"/>
          <a:lstStyle/>
          <a:p>
            <a:pPr rtl="0"/>
            <a:r>
              <a:rPr lang="x-none"/>
              <a:t>Klicka här för att ändra format</a:t>
            </a:r>
            <a:endParaRPr lang="sv-SE"/>
          </a:p>
        </p:txBody>
      </p:sp>
      <p:sp>
        <p:nvSpPr>
          <p:cNvPr id="3" name="Underrubrik 2"/>
          <p:cNvSpPr>
            <a:spLocks noGrp="1"/>
          </p:cNvSpPr>
          <p:nvPr>
            <p:ph type="subTitle" idx="1"/>
          </p:nvPr>
        </p:nvSpPr>
        <p:spPr>
          <a:xfrm>
            <a:off x="1371600" y="2914650"/>
            <a:ext cx="6400800" cy="131445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x-none"/>
              <a:t>Klicka här för att ändra format på underrubrik i bakgrunden</a:t>
            </a:r>
            <a:endParaRPr lang="sv-SE"/>
          </a:p>
        </p:txBody>
      </p:sp>
      <p:sp>
        <p:nvSpPr>
          <p:cNvPr id="4" name="Platshållare för datum 3"/>
          <p:cNvSpPr>
            <a:spLocks noGrp="1"/>
          </p:cNvSpPr>
          <p:nvPr>
            <p:ph type="dt" sz="half" idx="10"/>
          </p:nvPr>
        </p:nvSpPr>
        <p:spPr/>
        <p:txBody>
          <a:bodyPr rtlCol="0"/>
          <a:lstStyle/>
          <a:p>
            <a:pPr rtl="0"/>
            <a:r>
              <a:rPr lang="sv-SE"/>
              <a:t>2017-10-06</a:t>
            </a:r>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421663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x-none"/>
              <a:t>Klicka här för att ändra format</a:t>
            </a:r>
            <a:endParaRPr lang="sv-SE"/>
          </a:p>
        </p:txBody>
      </p:sp>
      <p:sp>
        <p:nvSpPr>
          <p:cNvPr id="3" name="Platshållare för lodrät text 2"/>
          <p:cNvSpPr>
            <a:spLocks noGrp="1"/>
          </p:cNvSpPr>
          <p:nvPr>
            <p:ph type="body" orient="vert" idx="1"/>
          </p:nvPr>
        </p:nvSpPr>
        <p:spPr/>
        <p:txBody>
          <a:bodyPr vert="eaVert" rtlCol="0"/>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4" name="Platshållare för datum 3"/>
          <p:cNvSpPr>
            <a:spLocks noGrp="1"/>
          </p:cNvSpPr>
          <p:nvPr>
            <p:ph type="dt" sz="half" idx="10"/>
          </p:nvPr>
        </p:nvSpPr>
        <p:spPr/>
        <p:txBody>
          <a:bodyPr rtlCol="0"/>
          <a:lstStyle/>
          <a:p>
            <a:pPr rtl="0"/>
            <a:r>
              <a:rPr lang="sv-SE"/>
              <a:t>2017-10-06</a:t>
            </a:r>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284761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54781"/>
            <a:ext cx="2057400" cy="3290888"/>
          </a:xfrm>
        </p:spPr>
        <p:txBody>
          <a:bodyPr vert="eaVert" rtlCol="0"/>
          <a:lstStyle/>
          <a:p>
            <a:pPr rtl="0"/>
            <a:r>
              <a:rPr lang="x-none"/>
              <a:t>Klicka här för att ändra format</a:t>
            </a:r>
            <a:endParaRPr lang="sv-SE"/>
          </a:p>
        </p:txBody>
      </p:sp>
      <p:sp>
        <p:nvSpPr>
          <p:cNvPr id="3" name="Platshållare för lodrät text 2"/>
          <p:cNvSpPr>
            <a:spLocks noGrp="1"/>
          </p:cNvSpPr>
          <p:nvPr>
            <p:ph type="body" orient="vert" idx="1"/>
          </p:nvPr>
        </p:nvSpPr>
        <p:spPr>
          <a:xfrm>
            <a:off x="457200" y="154781"/>
            <a:ext cx="6019800" cy="3290888"/>
          </a:xfrm>
        </p:spPr>
        <p:txBody>
          <a:bodyPr vert="eaVert" rtlCol="0"/>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4" name="Platshållare för datum 3"/>
          <p:cNvSpPr>
            <a:spLocks noGrp="1"/>
          </p:cNvSpPr>
          <p:nvPr>
            <p:ph type="dt" sz="half" idx="10"/>
          </p:nvPr>
        </p:nvSpPr>
        <p:spPr/>
        <p:txBody>
          <a:bodyPr rtlCol="0"/>
          <a:lstStyle/>
          <a:p>
            <a:pPr rtl="0"/>
            <a:r>
              <a:rPr lang="sv-SE"/>
              <a:t>2017-10-06</a:t>
            </a:r>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61999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x-none"/>
              <a:t>Klicka här för att ändra format</a:t>
            </a:r>
            <a:endParaRPr lang="sv-SE"/>
          </a:p>
        </p:txBody>
      </p:sp>
      <p:sp>
        <p:nvSpPr>
          <p:cNvPr id="3" name="Platshållare för innehåll 2"/>
          <p:cNvSpPr>
            <a:spLocks noGrp="1"/>
          </p:cNvSpPr>
          <p:nvPr>
            <p:ph idx="1"/>
          </p:nvPr>
        </p:nvSpPr>
        <p:spPr/>
        <p:txBody>
          <a:bodyPr rtlCol="0"/>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4" name="Platshållare för datum 3"/>
          <p:cNvSpPr>
            <a:spLocks noGrp="1"/>
          </p:cNvSpPr>
          <p:nvPr>
            <p:ph type="dt" sz="half" idx="10"/>
          </p:nvPr>
        </p:nvSpPr>
        <p:spPr/>
        <p:txBody>
          <a:bodyPr rtlCol="0"/>
          <a:lstStyle/>
          <a:p>
            <a:pPr rtl="0"/>
            <a:r>
              <a:rPr lang="sv-SE"/>
              <a:t>2017-10-06</a:t>
            </a:r>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126123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rtlCol="0" anchor="t"/>
          <a:lstStyle>
            <a:lvl1pPr algn="l">
              <a:defRPr sz="4000" b="1" cap="all"/>
            </a:lvl1pPr>
          </a:lstStyle>
          <a:p>
            <a:pPr rtl="0"/>
            <a:r>
              <a:rPr lang="x-none"/>
              <a:t>Klicka här för att ändra format</a:t>
            </a:r>
            <a:endParaRPr lang="sv-SE"/>
          </a:p>
        </p:txBody>
      </p:sp>
      <p:sp>
        <p:nvSpPr>
          <p:cNvPr id="3" name="Platshållare för text 2"/>
          <p:cNvSpPr>
            <a:spLocks noGrp="1"/>
          </p:cNvSpPr>
          <p:nvPr>
            <p:ph type="body" idx="1"/>
          </p:nvPr>
        </p:nvSpPr>
        <p:spPr>
          <a:xfrm>
            <a:off x="722313" y="2180035"/>
            <a:ext cx="7772400" cy="1125140"/>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x-none"/>
              <a:t>Klicka här för att ändra format på bakgrundstexten</a:t>
            </a:r>
          </a:p>
        </p:txBody>
      </p:sp>
      <p:sp>
        <p:nvSpPr>
          <p:cNvPr id="4" name="Platshållare för datum 3"/>
          <p:cNvSpPr>
            <a:spLocks noGrp="1"/>
          </p:cNvSpPr>
          <p:nvPr>
            <p:ph type="dt" sz="half" idx="10"/>
          </p:nvPr>
        </p:nvSpPr>
        <p:spPr/>
        <p:txBody>
          <a:bodyPr rtlCol="0"/>
          <a:lstStyle/>
          <a:p>
            <a:pPr rtl="0"/>
            <a:r>
              <a:rPr lang="sv-SE"/>
              <a:t>2017-10-06</a:t>
            </a:r>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22733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x-none"/>
              <a:t>Klicka här för att ändra format</a:t>
            </a:r>
            <a:endParaRPr lang="sv-SE"/>
          </a:p>
        </p:txBody>
      </p:sp>
      <p:sp>
        <p:nvSpPr>
          <p:cNvPr id="3" name="Platshållare för innehåll 2"/>
          <p:cNvSpPr>
            <a:spLocks noGrp="1"/>
          </p:cNvSpPr>
          <p:nvPr>
            <p:ph sz="half" idx="1"/>
          </p:nvPr>
        </p:nvSpPr>
        <p:spPr>
          <a:xfrm>
            <a:off x="457200" y="900113"/>
            <a:ext cx="4038600" cy="2545556"/>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4" name="Platshållare för innehåll 3"/>
          <p:cNvSpPr>
            <a:spLocks noGrp="1"/>
          </p:cNvSpPr>
          <p:nvPr>
            <p:ph sz="half" idx="2"/>
          </p:nvPr>
        </p:nvSpPr>
        <p:spPr>
          <a:xfrm>
            <a:off x="4648200" y="900113"/>
            <a:ext cx="4038600" cy="2545556"/>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5" name="Platshållare för datum 4"/>
          <p:cNvSpPr>
            <a:spLocks noGrp="1"/>
          </p:cNvSpPr>
          <p:nvPr>
            <p:ph type="dt" sz="half" idx="10"/>
          </p:nvPr>
        </p:nvSpPr>
        <p:spPr/>
        <p:txBody>
          <a:bodyPr rtlCol="0"/>
          <a:lstStyle/>
          <a:p>
            <a:pPr rtl="0"/>
            <a:r>
              <a:rPr lang="sv-SE"/>
              <a:t>2017-10-06</a:t>
            </a:r>
          </a:p>
        </p:txBody>
      </p:sp>
      <p:sp>
        <p:nvSpPr>
          <p:cNvPr id="6" name="Platshållare för sidfot 5"/>
          <p:cNvSpPr>
            <a:spLocks noGrp="1"/>
          </p:cNvSpPr>
          <p:nvPr>
            <p:ph type="ftr" sz="quarter" idx="11"/>
          </p:nvPr>
        </p:nvSpPr>
        <p:spPr/>
        <p:txBody>
          <a:bodyPr rtlCol="0"/>
          <a:lstStyle/>
          <a:p>
            <a:pPr rtl="0"/>
            <a:endParaRPr lang="sv-SE"/>
          </a:p>
        </p:txBody>
      </p:sp>
      <p:sp>
        <p:nvSpPr>
          <p:cNvPr id="7" name="Platshållare för bildnummer 6"/>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323412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rtlCol="0"/>
          <a:lstStyle>
            <a:lvl1pPr>
              <a:defRPr/>
            </a:lvl1pPr>
          </a:lstStyle>
          <a:p>
            <a:pPr rtl="0"/>
            <a:r>
              <a:rPr lang="x-none"/>
              <a:t>Klicka här för att ändra format</a:t>
            </a:r>
            <a:endParaRPr lang="sv-SE"/>
          </a:p>
        </p:txBody>
      </p:sp>
      <p:sp>
        <p:nvSpPr>
          <p:cNvPr id="3" name="Platshållare för text 2"/>
          <p:cNvSpPr>
            <a:spLocks noGrp="1"/>
          </p:cNvSpPr>
          <p:nvPr>
            <p:ph type="body" idx="1"/>
          </p:nvPr>
        </p:nvSpPr>
        <p:spPr>
          <a:xfrm>
            <a:off x="457200" y="1151335"/>
            <a:ext cx="4040188" cy="47982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5" name="Platshållare för text 4"/>
          <p:cNvSpPr>
            <a:spLocks noGrp="1"/>
          </p:cNvSpPr>
          <p:nvPr>
            <p:ph type="body" sz="quarter" idx="3"/>
          </p:nvPr>
        </p:nvSpPr>
        <p:spPr>
          <a:xfrm>
            <a:off x="4645026" y="1151335"/>
            <a:ext cx="4041775" cy="47982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Klicka här för att ändra format på bakgrundstexten</a:t>
            </a:r>
          </a:p>
        </p:txBody>
      </p:sp>
      <p:sp>
        <p:nvSpPr>
          <p:cNvPr id="6" name="Platshållare för innehåll 5"/>
          <p:cNvSpPr>
            <a:spLocks noGrp="1"/>
          </p:cNvSpPr>
          <p:nvPr>
            <p:ph sz="quarter" idx="4"/>
          </p:nvPr>
        </p:nvSpPr>
        <p:spPr>
          <a:xfrm>
            <a:off x="4645026" y="1631156"/>
            <a:ext cx="4041775" cy="296346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7" name="Platshållare för datum 6"/>
          <p:cNvSpPr>
            <a:spLocks noGrp="1"/>
          </p:cNvSpPr>
          <p:nvPr>
            <p:ph type="dt" sz="half" idx="10"/>
          </p:nvPr>
        </p:nvSpPr>
        <p:spPr/>
        <p:txBody>
          <a:bodyPr rtlCol="0"/>
          <a:lstStyle/>
          <a:p>
            <a:pPr rtl="0"/>
            <a:r>
              <a:rPr lang="sv-SE"/>
              <a:t>2017-10-06</a:t>
            </a:r>
          </a:p>
        </p:txBody>
      </p:sp>
      <p:sp>
        <p:nvSpPr>
          <p:cNvPr id="8" name="Platshållare för sidfot 7"/>
          <p:cNvSpPr>
            <a:spLocks noGrp="1"/>
          </p:cNvSpPr>
          <p:nvPr>
            <p:ph type="ftr" sz="quarter" idx="11"/>
          </p:nvPr>
        </p:nvSpPr>
        <p:spPr/>
        <p:txBody>
          <a:bodyPr rtlCol="0"/>
          <a:lstStyle/>
          <a:p>
            <a:pPr rtl="0"/>
            <a:endParaRPr lang="sv-SE"/>
          </a:p>
        </p:txBody>
      </p:sp>
      <p:sp>
        <p:nvSpPr>
          <p:cNvPr id="9" name="Platshållare för bildnummer 8"/>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152977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x-none"/>
              <a:t>Klicka här för att ändra format</a:t>
            </a:r>
            <a:endParaRPr lang="sv-SE"/>
          </a:p>
        </p:txBody>
      </p:sp>
      <p:sp>
        <p:nvSpPr>
          <p:cNvPr id="3" name="Platshållare för datum 2"/>
          <p:cNvSpPr>
            <a:spLocks noGrp="1"/>
          </p:cNvSpPr>
          <p:nvPr>
            <p:ph type="dt" sz="half" idx="10"/>
          </p:nvPr>
        </p:nvSpPr>
        <p:spPr/>
        <p:txBody>
          <a:bodyPr rtlCol="0"/>
          <a:lstStyle/>
          <a:p>
            <a:pPr rtl="0"/>
            <a:r>
              <a:rPr lang="sv-SE"/>
              <a:t>2017-10-06</a:t>
            </a:r>
          </a:p>
        </p:txBody>
      </p:sp>
      <p:sp>
        <p:nvSpPr>
          <p:cNvPr id="4" name="Platshållare för sidfot 3"/>
          <p:cNvSpPr>
            <a:spLocks noGrp="1"/>
          </p:cNvSpPr>
          <p:nvPr>
            <p:ph type="ftr" sz="quarter" idx="11"/>
          </p:nvPr>
        </p:nvSpPr>
        <p:spPr/>
        <p:txBody>
          <a:bodyPr rtlCol="0"/>
          <a:lstStyle/>
          <a:p>
            <a:pPr rtl="0"/>
            <a:endParaRPr lang="sv-SE"/>
          </a:p>
        </p:txBody>
      </p:sp>
      <p:sp>
        <p:nvSpPr>
          <p:cNvPr id="5" name="Platshållare för bildnummer 4"/>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396576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p>
            <a:pPr rtl="0"/>
            <a:r>
              <a:rPr lang="sv-SE"/>
              <a:t>2017-10-06</a:t>
            </a:r>
          </a:p>
        </p:txBody>
      </p:sp>
      <p:sp>
        <p:nvSpPr>
          <p:cNvPr id="3" name="Platshållare för sidfot 2"/>
          <p:cNvSpPr>
            <a:spLocks noGrp="1"/>
          </p:cNvSpPr>
          <p:nvPr>
            <p:ph type="ftr" sz="quarter" idx="11"/>
          </p:nvPr>
        </p:nvSpPr>
        <p:spPr/>
        <p:txBody>
          <a:bodyPr rtlCol="0"/>
          <a:lstStyle/>
          <a:p>
            <a:pPr rtl="0"/>
            <a:endParaRPr lang="sv-SE"/>
          </a:p>
        </p:txBody>
      </p:sp>
      <p:sp>
        <p:nvSpPr>
          <p:cNvPr id="4" name="Platshållare för bildnummer 3"/>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388802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rtlCol="0" anchor="b"/>
          <a:lstStyle>
            <a:lvl1pPr algn="l">
              <a:defRPr sz="2000" b="1"/>
            </a:lvl1pPr>
          </a:lstStyle>
          <a:p>
            <a:pPr rtl="0"/>
            <a:r>
              <a:rPr lang="x-none"/>
              <a:t>Klicka här för att ändra format</a:t>
            </a:r>
            <a:endParaRPr lang="sv-SE"/>
          </a:p>
        </p:txBody>
      </p:sp>
      <p:sp>
        <p:nvSpPr>
          <p:cNvPr id="3" name="Platshållare för innehåll 2"/>
          <p:cNvSpPr>
            <a:spLocks noGrp="1"/>
          </p:cNvSpPr>
          <p:nvPr>
            <p:ph idx="1"/>
          </p:nvPr>
        </p:nvSpPr>
        <p:spPr>
          <a:xfrm>
            <a:off x="3575050" y="204788"/>
            <a:ext cx="5111750" cy="438983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4" name="Platshållare för text 3"/>
          <p:cNvSpPr>
            <a:spLocks noGrp="1"/>
          </p:cNvSpPr>
          <p:nvPr>
            <p:ph type="body" sz="half" idx="2"/>
          </p:nvPr>
        </p:nvSpPr>
        <p:spPr>
          <a:xfrm>
            <a:off x="457201" y="1076326"/>
            <a:ext cx="3008313" cy="3518297"/>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x-none"/>
              <a:t>Klicka här för att ändra format på bakgrundstexten</a:t>
            </a:r>
          </a:p>
        </p:txBody>
      </p:sp>
      <p:sp>
        <p:nvSpPr>
          <p:cNvPr id="5" name="Platshållare för datum 4"/>
          <p:cNvSpPr>
            <a:spLocks noGrp="1"/>
          </p:cNvSpPr>
          <p:nvPr>
            <p:ph type="dt" sz="half" idx="10"/>
          </p:nvPr>
        </p:nvSpPr>
        <p:spPr/>
        <p:txBody>
          <a:bodyPr rtlCol="0"/>
          <a:lstStyle/>
          <a:p>
            <a:pPr rtl="0"/>
            <a:r>
              <a:rPr lang="sv-SE"/>
              <a:t>2017-10-06</a:t>
            </a:r>
          </a:p>
        </p:txBody>
      </p:sp>
      <p:sp>
        <p:nvSpPr>
          <p:cNvPr id="6" name="Platshållare för sidfot 5"/>
          <p:cNvSpPr>
            <a:spLocks noGrp="1"/>
          </p:cNvSpPr>
          <p:nvPr>
            <p:ph type="ftr" sz="quarter" idx="11"/>
          </p:nvPr>
        </p:nvSpPr>
        <p:spPr/>
        <p:txBody>
          <a:bodyPr rtlCol="0"/>
          <a:lstStyle/>
          <a:p>
            <a:pPr rtl="0"/>
            <a:endParaRPr lang="sv-SE"/>
          </a:p>
        </p:txBody>
      </p:sp>
      <p:sp>
        <p:nvSpPr>
          <p:cNvPr id="7" name="Platshållare för bildnummer 6"/>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25832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rtlCol="0" anchor="b"/>
          <a:lstStyle>
            <a:lvl1pPr algn="l">
              <a:defRPr sz="2000" b="1"/>
            </a:lvl1pPr>
          </a:lstStyle>
          <a:p>
            <a:pPr rtl="0"/>
            <a:r>
              <a:rPr lang="x-none"/>
              <a:t>Klicka här för att ändra format</a:t>
            </a:r>
            <a:endParaRPr lang="sv-SE"/>
          </a:p>
        </p:txBody>
      </p:sp>
      <p:sp>
        <p:nvSpPr>
          <p:cNvPr id="3" name="Platshållare för bild 2"/>
          <p:cNvSpPr>
            <a:spLocks noGrp="1"/>
          </p:cNvSpPr>
          <p:nvPr>
            <p:ph type="pic" idx="1"/>
          </p:nvPr>
        </p:nvSpPr>
        <p:spPr>
          <a:xfrm>
            <a:off x="1792288" y="459581"/>
            <a:ext cx="5486400" cy="30861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sv-SE"/>
          </a:p>
        </p:txBody>
      </p:sp>
      <p:sp>
        <p:nvSpPr>
          <p:cNvPr id="4" name="Platshållare för text 3"/>
          <p:cNvSpPr>
            <a:spLocks noGrp="1"/>
          </p:cNvSpPr>
          <p:nvPr>
            <p:ph type="body" sz="half" idx="2"/>
          </p:nvPr>
        </p:nvSpPr>
        <p:spPr>
          <a:xfrm>
            <a:off x="1792288" y="4025503"/>
            <a:ext cx="5486400" cy="603647"/>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x-none"/>
              <a:t>Klicka här för att ändra format på bakgrundstexten</a:t>
            </a:r>
          </a:p>
        </p:txBody>
      </p:sp>
      <p:sp>
        <p:nvSpPr>
          <p:cNvPr id="5" name="Platshållare för datum 4"/>
          <p:cNvSpPr>
            <a:spLocks noGrp="1"/>
          </p:cNvSpPr>
          <p:nvPr>
            <p:ph type="dt" sz="half" idx="10"/>
          </p:nvPr>
        </p:nvSpPr>
        <p:spPr/>
        <p:txBody>
          <a:bodyPr rtlCol="0"/>
          <a:lstStyle/>
          <a:p>
            <a:pPr rtl="0"/>
            <a:r>
              <a:rPr lang="sv-SE"/>
              <a:t>2017-10-06</a:t>
            </a:r>
          </a:p>
        </p:txBody>
      </p:sp>
      <p:sp>
        <p:nvSpPr>
          <p:cNvPr id="6" name="Platshållare för sidfot 5"/>
          <p:cNvSpPr>
            <a:spLocks noGrp="1"/>
          </p:cNvSpPr>
          <p:nvPr>
            <p:ph type="ftr" sz="quarter" idx="11"/>
          </p:nvPr>
        </p:nvSpPr>
        <p:spPr/>
        <p:txBody>
          <a:bodyPr rtlCol="0"/>
          <a:lstStyle/>
          <a:p>
            <a:pPr rtl="0"/>
            <a:endParaRPr lang="sv-SE"/>
          </a:p>
        </p:txBody>
      </p:sp>
      <p:sp>
        <p:nvSpPr>
          <p:cNvPr id="7" name="Platshållare för bildnummer 6"/>
          <p:cNvSpPr>
            <a:spLocks noGrp="1"/>
          </p:cNvSpPr>
          <p:nvPr>
            <p:ph type="sldNum" sz="quarter" idx="12"/>
          </p:nvPr>
        </p:nvSpPr>
        <p:spPr/>
        <p:txBody>
          <a:bodyPr rtlCol="0"/>
          <a:lstStyle/>
          <a:p>
            <a:pPr rtl="0"/>
            <a:fld id="{125AD3B5-6E45-3445-87F4-37123680C83C}" type="slidenum">
              <a:rPr lang="sv-SE" smtClean="0"/>
              <a:t>‹#›</a:t>
            </a:fld>
            <a:endParaRPr lang="sv-SE"/>
          </a:p>
        </p:txBody>
      </p:sp>
    </p:spTree>
    <p:extLst>
      <p:ext uri="{BB962C8B-B14F-4D97-AF65-F5344CB8AC3E}">
        <p14:creationId xmlns:p14="http://schemas.microsoft.com/office/powerpoint/2010/main" val="42492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rtl="0"/>
            <a:r>
              <a:rPr lang="x-none"/>
              <a:t>Klicka här för att ändra format</a:t>
            </a:r>
            <a:endParaRPr lang="sv-SE"/>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rtl="0"/>
            <a:r>
              <a:rPr lang="x-none"/>
              <a:t>Klicka här för att ändra format på bakgrundstexten</a:t>
            </a:r>
          </a:p>
          <a:p>
            <a:pPr lvl="1" rtl="0"/>
            <a:r>
              <a:rPr lang="x-none"/>
              <a:t>Nivå två</a:t>
            </a:r>
          </a:p>
          <a:p>
            <a:pPr lvl="2" rtl="0"/>
            <a:r>
              <a:rPr lang="x-none"/>
              <a:t>Nivå tre</a:t>
            </a:r>
          </a:p>
          <a:p>
            <a:pPr lvl="3" rtl="0"/>
            <a:r>
              <a:rPr lang="x-none"/>
              <a:t>Nivå fyra</a:t>
            </a:r>
          </a:p>
          <a:p>
            <a:pPr lvl="4" rtl="0"/>
            <a:r>
              <a:rPr lang="x-none"/>
              <a:t>Nivå fem</a:t>
            </a:r>
            <a:endParaRPr lang="sv-SE"/>
          </a:p>
        </p:txBody>
      </p:sp>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sv-SE"/>
              <a:t>2017-10-06</a:t>
            </a:r>
          </a:p>
        </p:txBody>
      </p:sp>
      <p:sp>
        <p:nvSpPr>
          <p:cNvPr id="5" name="Platshållare för sidfo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sv-SE"/>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25AD3B5-6E45-3445-87F4-37123680C83C}" type="slidenum">
              <a:rPr lang="sv-SE" smtClean="0"/>
              <a:t>‹#›</a:t>
            </a:fld>
            <a:endParaRPr lang="sv-SE"/>
          </a:p>
        </p:txBody>
      </p:sp>
    </p:spTree>
    <p:extLst>
      <p:ext uri="{BB962C8B-B14F-4D97-AF65-F5344CB8AC3E}">
        <p14:creationId xmlns:p14="http://schemas.microsoft.com/office/powerpoint/2010/main" val="389032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arta Umeå i Europa.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099" y="0"/>
            <a:ext cx="6724903" cy="5143500"/>
          </a:xfrm>
          <a:prstGeom prst="rect">
            <a:avLst/>
          </a:prstGeom>
        </p:spPr>
      </p:pic>
      <p:pic>
        <p:nvPicPr>
          <p:cNvPr id="5" name="Bildobjekt 4" descr="Umeå.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55496" y="1767938"/>
            <a:ext cx="1633008" cy="803812"/>
          </a:xfrm>
          <a:prstGeom prst="rect">
            <a:avLst/>
          </a:prstGeom>
        </p:spPr>
      </p:pic>
    </p:spTree>
    <p:extLst>
      <p:ext uri="{BB962C8B-B14F-4D97-AF65-F5344CB8AC3E}">
        <p14:creationId xmlns:p14="http://schemas.microsoft.com/office/powerpoint/2010/main" val="276476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stefan-stefancik-25762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3" cy="2876550"/>
          </a:xfrm>
          <a:prstGeom prst="rect">
            <a:avLst/>
          </a:prstGeom>
        </p:spPr>
      </p:pic>
      <p:pic>
        <p:nvPicPr>
          <p:cNvPr id="9" name="Bildobjekt 8" descr="untitled-101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48677" y="-868795"/>
            <a:ext cx="3495323" cy="3745345"/>
          </a:xfrm>
          <a:prstGeom prst="rect">
            <a:avLst/>
          </a:prstGeom>
        </p:spPr>
      </p:pic>
      <p:pic>
        <p:nvPicPr>
          <p:cNvPr id="10" name="Bildobjekt 9" descr="IT.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987" y="1920921"/>
            <a:ext cx="529341" cy="650829"/>
          </a:xfrm>
          <a:prstGeom prst="rect">
            <a:avLst/>
          </a:prstGeom>
        </p:spPr>
      </p:pic>
      <p:sp>
        <p:nvSpPr>
          <p:cNvPr id="12" name="textruta 11"/>
          <p:cNvSpPr txBox="1"/>
          <p:nvPr/>
        </p:nvSpPr>
        <p:spPr>
          <a:xfrm>
            <a:off x="457201" y="3062623"/>
            <a:ext cx="8412571" cy="415498"/>
          </a:xfrm>
          <a:prstGeom prst="rect">
            <a:avLst/>
          </a:prstGeom>
          <a:noFill/>
        </p:spPr>
        <p:txBody>
          <a:bodyPr wrap="square" rtlCol="0">
            <a:spAutoFit/>
          </a:bodyPr>
          <a:lstStyle/>
          <a:p>
            <a:pPr rtl="0"/>
            <a:r>
              <a:rPr lang="x-none" sz="2100" i="1" dirty="0">
                <a:latin typeface="Times"/>
                <a:cs typeface="Times"/>
              </a:rPr>
              <a:t>Maailmanluokan digitaalisia panostuksia</a:t>
            </a:r>
            <a:r>
              <a:rPr lang="x-none" sz="2100" i="1" dirty="0">
                <a:effectLst/>
                <a:latin typeface="Times"/>
                <a:cs typeface="Times"/>
              </a:rPr>
              <a:t> </a:t>
            </a:r>
            <a:endParaRPr lang="sv-SE" sz="2100" i="1" dirty="0">
              <a:solidFill>
                <a:srgbClr val="000000"/>
              </a:solidFill>
              <a:latin typeface="Times"/>
              <a:cs typeface="Times"/>
            </a:endParaRPr>
          </a:p>
        </p:txBody>
      </p:sp>
      <p:sp>
        <p:nvSpPr>
          <p:cNvPr id="13" name="textruta 12"/>
          <p:cNvSpPr txBox="1"/>
          <p:nvPr/>
        </p:nvSpPr>
        <p:spPr>
          <a:xfrm>
            <a:off x="457199" y="3490913"/>
            <a:ext cx="8073484" cy="1446550"/>
          </a:xfrm>
          <a:prstGeom prst="rect">
            <a:avLst/>
          </a:prstGeom>
          <a:noFill/>
          <a:ln>
            <a:noFill/>
          </a:ln>
        </p:spPr>
        <p:txBody>
          <a:bodyPr wrap="square" rtlCol="0">
            <a:spAutoFit/>
            <a:scene3d>
              <a:camera prst="orthographicFront"/>
              <a:lightRig rig="threePt" dir="t"/>
            </a:scene3d>
            <a:sp3d>
              <a:contourClr>
                <a:schemeClr val="tx1"/>
              </a:contourClr>
            </a:sp3d>
          </a:bodyPr>
          <a:lstStyle/>
          <a:p>
            <a:pPr marL="285750" lvl="0" indent="-285750" rtl="0">
              <a:lnSpc>
                <a:spcPct val="110000"/>
              </a:lnSpc>
              <a:buFont typeface="Arial"/>
              <a:buChar char="•"/>
            </a:pPr>
            <a:r>
              <a:rPr lang="x-none" sz="1600" dirty="0">
                <a:latin typeface="Times"/>
                <a:cs typeface="Times"/>
              </a:rPr>
              <a:t>Nopea laajakaista varhain</a:t>
            </a:r>
          </a:p>
          <a:p>
            <a:pPr marL="285750" lvl="0" indent="-285750" rtl="0">
              <a:lnSpc>
                <a:spcPct val="110000"/>
              </a:lnSpc>
              <a:buFont typeface="Arial"/>
              <a:buChar char="•"/>
            </a:pPr>
            <a:r>
              <a:rPr lang="x-none" sz="1600" dirty="0">
                <a:latin typeface="Times"/>
                <a:cs typeface="Times"/>
              </a:rPr>
              <a:t>Monipuolinen osaaminen tietoliikenne-, fintech- ja video-/audioalalla</a:t>
            </a:r>
            <a:endParaRPr lang="sv-SE" sz="1600" dirty="0">
              <a:latin typeface="Times"/>
              <a:cs typeface="Times"/>
            </a:endParaRPr>
          </a:p>
          <a:p>
            <a:pPr marL="285750" lvl="0" indent="-285750" rtl="0">
              <a:lnSpc>
                <a:spcPct val="110000"/>
              </a:lnSpc>
              <a:buFont typeface="Arial"/>
              <a:buChar char="•"/>
            </a:pPr>
            <a:r>
              <a:rPr lang="x-none" sz="1600" dirty="0">
                <a:latin typeface="Times"/>
                <a:cs typeface="Times"/>
              </a:rPr>
              <a:t>Ensimmäisenä Ruotsissa koko kaupungin kattava Internet of things-verkko</a:t>
            </a:r>
            <a:endParaRPr lang="sv-SE" sz="1600" dirty="0">
              <a:latin typeface="Times"/>
              <a:cs typeface="Times"/>
            </a:endParaRPr>
          </a:p>
          <a:p>
            <a:pPr marL="285750" indent="-285750">
              <a:lnSpc>
                <a:spcPct val="110000"/>
              </a:lnSpc>
              <a:buFont typeface="Arial"/>
              <a:buChar char="•"/>
            </a:pPr>
            <a:r>
              <a:rPr lang="fi-FI" sz="1600" dirty="0">
                <a:latin typeface="Times"/>
                <a:cs typeface="Times"/>
              </a:rPr>
              <a:t>Ruotsin ensimmäinen 5G-testikaupunki</a:t>
            </a:r>
          </a:p>
          <a:p>
            <a:pPr marL="285750" lvl="0" indent="-285750" rtl="0">
              <a:lnSpc>
                <a:spcPct val="110000"/>
              </a:lnSpc>
              <a:buFont typeface="Arial"/>
              <a:buChar char="•"/>
            </a:pPr>
            <a:r>
              <a:rPr lang="x-none" sz="1600" dirty="0">
                <a:latin typeface="Times"/>
                <a:cs typeface="Times"/>
              </a:rPr>
              <a:t>Nopeasti kasvava peliteollisuus</a:t>
            </a:r>
          </a:p>
        </p:txBody>
      </p:sp>
    </p:spTree>
    <p:extLst>
      <p:ext uri="{BB962C8B-B14F-4D97-AF65-F5344CB8AC3E}">
        <p14:creationId xmlns:p14="http://schemas.microsoft.com/office/powerpoint/2010/main" val="84642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nab_hornefors_0002469_we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65352"/>
            <a:ext cx="9144000" cy="3741901"/>
          </a:xfrm>
          <a:prstGeom prst="rect">
            <a:avLst/>
          </a:prstGeom>
        </p:spPr>
      </p:pic>
      <p:sp>
        <p:nvSpPr>
          <p:cNvPr id="3" name="textruta 2"/>
          <p:cNvSpPr txBox="1"/>
          <p:nvPr/>
        </p:nvSpPr>
        <p:spPr>
          <a:xfrm>
            <a:off x="460501" y="3050015"/>
            <a:ext cx="6422298" cy="415498"/>
          </a:xfrm>
          <a:prstGeom prst="rect">
            <a:avLst/>
          </a:prstGeom>
          <a:noFill/>
        </p:spPr>
        <p:txBody>
          <a:bodyPr wrap="square" rtlCol="0">
            <a:spAutoFit/>
          </a:bodyPr>
          <a:lstStyle/>
          <a:p>
            <a:pPr rtl="0"/>
            <a:r>
              <a:rPr lang="x-none" sz="2100" i="1" dirty="0">
                <a:latin typeface="Times"/>
                <a:cs typeface="Times"/>
              </a:rPr>
              <a:t>Strateginen sijainti </a:t>
            </a:r>
            <a:r>
              <a:rPr lang="x-none" sz="2100" i="1" kern="1200" dirty="0">
                <a:solidFill>
                  <a:schemeClr val="tx1"/>
                </a:solidFill>
                <a:effectLst/>
                <a:latin typeface="Times"/>
                <a:cs typeface="Times"/>
              </a:rPr>
              <a:t>Pohjois-Ruotsissa</a:t>
            </a:r>
            <a:endParaRPr lang="sv-SE" sz="2100" i="1" kern="1200" dirty="0">
              <a:solidFill>
                <a:schemeClr val="tx1"/>
              </a:solidFill>
              <a:effectLst/>
              <a:latin typeface="Times"/>
              <a:cs typeface="Times"/>
            </a:endParaRPr>
          </a:p>
        </p:txBody>
      </p:sp>
      <p:sp>
        <p:nvSpPr>
          <p:cNvPr id="6" name="textruta 5"/>
          <p:cNvSpPr txBox="1"/>
          <p:nvPr/>
        </p:nvSpPr>
        <p:spPr>
          <a:xfrm>
            <a:off x="457198" y="3490913"/>
            <a:ext cx="6299201" cy="1175706"/>
          </a:xfrm>
          <a:prstGeom prst="rect">
            <a:avLst/>
          </a:prstGeom>
          <a:noFill/>
          <a:ln>
            <a:noFill/>
          </a:ln>
        </p:spPr>
        <p:txBody>
          <a:bodyPr wrap="square" rtlCol="0">
            <a:spAutoFit/>
            <a:scene3d>
              <a:camera prst="orthographicFront"/>
              <a:lightRig rig="threePt" dir="t"/>
            </a:scene3d>
            <a:sp3d>
              <a:contourClr>
                <a:schemeClr val="tx1"/>
              </a:contourClr>
            </a:sp3d>
          </a:bodyPr>
          <a:lstStyle/>
          <a:p>
            <a:pPr marL="285750" lvl="0" indent="-285750" rtl="0">
              <a:lnSpc>
                <a:spcPct val="110000"/>
              </a:lnSpc>
              <a:buFont typeface="Arial"/>
              <a:buChar char="•"/>
            </a:pPr>
            <a:r>
              <a:rPr lang="x-none" sz="1600" dirty="0">
                <a:latin typeface="Times"/>
                <a:cs typeface="Times"/>
              </a:rPr>
              <a:t>Hyvä infrastruktuuri alueellisesti, valtakunnallisesti ja kansainvälisesti</a:t>
            </a:r>
          </a:p>
          <a:p>
            <a:pPr marL="285750" lvl="0" indent="-285750">
              <a:lnSpc>
                <a:spcPct val="110000"/>
              </a:lnSpc>
              <a:buFont typeface="Arial"/>
              <a:buChar char="•"/>
            </a:pPr>
            <a:r>
              <a:rPr lang="x-none" sz="1600" dirty="0">
                <a:latin typeface="Times"/>
                <a:cs typeface="Times"/>
              </a:rPr>
              <a:t>Uumajan lentokenttä on maan </a:t>
            </a:r>
            <a:r>
              <a:rPr lang="fi-FI" sz="1600" dirty="0">
                <a:latin typeface="Times"/>
                <a:cs typeface="Times"/>
              </a:rPr>
              <a:t>seitsemänneksi </a:t>
            </a:r>
            <a:r>
              <a:rPr lang="x-none" sz="1600" dirty="0">
                <a:latin typeface="Times"/>
                <a:cs typeface="Times"/>
              </a:rPr>
              <a:t>suurin lentokenttä</a:t>
            </a:r>
            <a:endParaRPr lang="sv-SE" sz="1600" dirty="0">
              <a:latin typeface="Times"/>
              <a:cs typeface="Times"/>
            </a:endParaRPr>
          </a:p>
          <a:p>
            <a:pPr marL="285750" lvl="0" indent="-285750" rtl="0">
              <a:lnSpc>
                <a:spcPct val="110000"/>
              </a:lnSpc>
              <a:buFont typeface="Arial"/>
              <a:buChar char="•"/>
            </a:pPr>
            <a:r>
              <a:rPr lang="x-none" sz="1600" dirty="0">
                <a:latin typeface="Times"/>
                <a:cs typeface="Times"/>
              </a:rPr>
              <a:t>Botniabanan- ja Norrbotniabanan-radat</a:t>
            </a:r>
            <a:endParaRPr lang="sv-SE" sz="1600" dirty="0">
              <a:latin typeface="Times"/>
              <a:cs typeface="Times"/>
            </a:endParaRPr>
          </a:p>
          <a:p>
            <a:pPr marL="285750" lvl="0" indent="-285750" rtl="0">
              <a:lnSpc>
                <a:spcPct val="110000"/>
              </a:lnSpc>
              <a:buFont typeface="Arial"/>
              <a:buChar char="•"/>
            </a:pPr>
            <a:r>
              <a:rPr lang="x-none" sz="1600" dirty="0">
                <a:latin typeface="Times"/>
                <a:cs typeface="Times"/>
              </a:rPr>
              <a:t>Suuria investointeja satama- ja logistiikkatoimintaan </a:t>
            </a:r>
          </a:p>
        </p:txBody>
      </p:sp>
      <p:pic>
        <p:nvPicPr>
          <p:cNvPr id="4" name="Bildobjekt 3" descr="Resurs 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1846441"/>
            <a:ext cx="5240868" cy="916953"/>
          </a:xfrm>
          <a:prstGeom prst="rect">
            <a:avLst/>
          </a:prstGeom>
        </p:spPr>
      </p:pic>
    </p:spTree>
    <p:extLst>
      <p:ext uri="{BB962C8B-B14F-4D97-AF65-F5344CB8AC3E}">
        <p14:creationId xmlns:p14="http://schemas.microsoft.com/office/powerpoint/2010/main" val="159063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og-daniel-frank.jpg"/>
          <p:cNvPicPr>
            <a:picLocks noChangeAspect="1"/>
          </p:cNvPicPr>
          <p:nvPr/>
        </p:nvPicPr>
        <p:blipFill rotWithShape="1">
          <a:blip r:embed="rId3" cstate="screen">
            <a:extLst>
              <a:ext uri="{28A0092B-C50C-407E-A947-70E740481C1C}">
                <a14:useLocalDpi xmlns:a14="http://schemas.microsoft.com/office/drawing/2010/main"/>
              </a:ext>
            </a:extLst>
          </a:blip>
          <a:srcRect b="-38538"/>
          <a:stretch/>
        </p:blipFill>
        <p:spPr>
          <a:xfrm>
            <a:off x="4572001" y="2952050"/>
            <a:ext cx="4576178" cy="3905951"/>
          </a:xfrm>
          <a:prstGeom prst="rect">
            <a:avLst/>
          </a:prstGeom>
        </p:spPr>
      </p:pic>
      <p:pic>
        <p:nvPicPr>
          <p:cNvPr id="3" name="Bildobjekt 2" descr="IMG_957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0"/>
            <a:ext cx="4576178" cy="3316111"/>
          </a:xfrm>
          <a:prstGeom prst="rect">
            <a:avLst/>
          </a:prstGeom>
        </p:spPr>
      </p:pic>
      <p:sp>
        <p:nvSpPr>
          <p:cNvPr id="4" name="textruta 3"/>
          <p:cNvSpPr txBox="1"/>
          <p:nvPr/>
        </p:nvSpPr>
        <p:spPr>
          <a:xfrm>
            <a:off x="457200" y="1688669"/>
            <a:ext cx="6422298" cy="1061829"/>
          </a:xfrm>
          <a:prstGeom prst="rect">
            <a:avLst/>
          </a:prstGeom>
          <a:noFill/>
        </p:spPr>
        <p:txBody>
          <a:bodyPr wrap="square" rtlCol="0">
            <a:spAutoFit/>
          </a:bodyPr>
          <a:lstStyle/>
          <a:p>
            <a:pPr rtl="0"/>
            <a:r>
              <a:rPr lang="x-none" sz="2100" i="1" dirty="0">
                <a:latin typeface="Times"/>
                <a:cs typeface="Times"/>
              </a:rPr>
              <a:t>Uumajassa on hyvä elää</a:t>
            </a:r>
            <a:br>
              <a:rPr lang="sv-SE" sz="2100" i="1" dirty="0">
                <a:latin typeface="Times"/>
                <a:cs typeface="Times"/>
              </a:rPr>
            </a:br>
            <a:r>
              <a:rPr lang="x-none" sz="2100" i="1" dirty="0">
                <a:latin typeface="Times"/>
                <a:cs typeface="Times"/>
              </a:rPr>
              <a:t>– </a:t>
            </a:r>
            <a:r>
              <a:rPr lang="x-none" sz="2100" i="1" kern="1200" dirty="0">
                <a:solidFill>
                  <a:schemeClr val="tx1"/>
                </a:solidFill>
                <a:effectLst/>
                <a:latin typeface="Times"/>
                <a:cs typeface="Times"/>
              </a:rPr>
              <a:t>tasa-arvoisesti, kestävästi </a:t>
            </a:r>
          </a:p>
          <a:p>
            <a:pPr rtl="0"/>
            <a:r>
              <a:rPr lang="x-none" sz="2100" i="1" kern="1200" dirty="0">
                <a:solidFill>
                  <a:schemeClr val="tx1"/>
                </a:solidFill>
                <a:effectLst/>
                <a:latin typeface="Times"/>
                <a:cs typeface="Times"/>
              </a:rPr>
              <a:t>ja yhdessä luoden</a:t>
            </a:r>
            <a:r>
              <a:rPr lang="x-none" sz="2100" i="1" dirty="0">
                <a:effectLst/>
                <a:latin typeface="Times"/>
                <a:cs typeface="Times"/>
              </a:rPr>
              <a:t> </a:t>
            </a:r>
            <a:endParaRPr lang="sv-SE" sz="2100" i="1" kern="1200" dirty="0">
              <a:solidFill>
                <a:schemeClr val="tx1"/>
              </a:solidFill>
              <a:effectLst/>
              <a:latin typeface="Times"/>
              <a:cs typeface="Times"/>
            </a:endParaRPr>
          </a:p>
        </p:txBody>
      </p:sp>
      <p:sp>
        <p:nvSpPr>
          <p:cNvPr id="5" name="textruta 4"/>
          <p:cNvSpPr txBox="1"/>
          <p:nvPr/>
        </p:nvSpPr>
        <p:spPr>
          <a:xfrm>
            <a:off x="457200" y="2743442"/>
            <a:ext cx="3693695" cy="2529923"/>
          </a:xfrm>
          <a:prstGeom prst="rect">
            <a:avLst/>
          </a:prstGeom>
          <a:noFill/>
        </p:spPr>
        <p:txBody>
          <a:bodyPr wrap="square" rtlCol="0">
            <a:spAutoFit/>
          </a:bodyPr>
          <a:lstStyle/>
          <a:p>
            <a:pPr marL="285750" lvl="0" indent="-285750" rtl="0">
              <a:lnSpc>
                <a:spcPct val="110000"/>
              </a:lnSpc>
              <a:buFont typeface="Arial"/>
              <a:buChar char="•"/>
            </a:pPr>
            <a:r>
              <a:rPr lang="x-none" sz="1600" kern="1200" dirty="0">
                <a:solidFill>
                  <a:schemeClr val="tx1"/>
                </a:solidFill>
                <a:effectLst/>
                <a:latin typeface="Times"/>
                <a:cs typeface="Times"/>
              </a:rPr>
              <a:t>Ruotsin ympäristötietoisimmat </a:t>
            </a:r>
            <a:br>
              <a:rPr lang="sv-SE" sz="1600" kern="1200" dirty="0">
                <a:solidFill>
                  <a:schemeClr val="tx1"/>
                </a:solidFill>
                <a:effectLst/>
                <a:latin typeface="Times"/>
                <a:cs typeface="Times"/>
              </a:rPr>
            </a:br>
            <a:r>
              <a:rPr lang="x-none" sz="1600" kern="1200" dirty="0">
                <a:solidFill>
                  <a:schemeClr val="tx1"/>
                </a:solidFill>
                <a:effectLst/>
                <a:latin typeface="Times"/>
                <a:cs typeface="Times"/>
              </a:rPr>
              <a:t>asukkaat</a:t>
            </a:r>
          </a:p>
          <a:p>
            <a:pPr marL="285750" lvl="0" indent="-285750" rtl="0">
              <a:lnSpc>
                <a:spcPct val="110000"/>
              </a:lnSpc>
              <a:buFont typeface="Arial"/>
              <a:buChar char="•"/>
            </a:pPr>
            <a:r>
              <a:rPr lang="x-none" sz="1600" kern="1200" dirty="0">
                <a:solidFill>
                  <a:schemeClr val="tx1"/>
                </a:solidFill>
                <a:effectLst/>
                <a:latin typeface="Times"/>
                <a:cs typeface="Times"/>
              </a:rPr>
              <a:t>Kulttuuripääkaupunki 2014</a:t>
            </a:r>
          </a:p>
          <a:p>
            <a:pPr marL="285750" lvl="0" indent="-285750" rtl="0">
              <a:lnSpc>
                <a:spcPct val="110000"/>
              </a:lnSpc>
              <a:buFont typeface="Arial"/>
              <a:buChar char="•"/>
            </a:pPr>
            <a:r>
              <a:rPr lang="x-none" sz="1600" kern="1200" dirty="0">
                <a:solidFill>
                  <a:schemeClr val="tx1"/>
                </a:solidFill>
                <a:effectLst/>
                <a:latin typeface="Times"/>
                <a:cs typeface="Times"/>
              </a:rPr>
              <a:t>Tasa-arvo urheilussa</a:t>
            </a:r>
            <a:endParaRPr lang="sv-SE" sz="1600" kern="1200" dirty="0">
              <a:solidFill>
                <a:schemeClr val="tx1"/>
              </a:solidFill>
              <a:effectLst/>
              <a:latin typeface="Times"/>
              <a:cs typeface="Times"/>
            </a:endParaRPr>
          </a:p>
          <a:p>
            <a:pPr marL="285750" indent="-285750">
              <a:lnSpc>
                <a:spcPct val="110000"/>
              </a:lnSpc>
              <a:buFont typeface="Arial"/>
              <a:buChar char="•"/>
            </a:pPr>
            <a:r>
              <a:rPr lang="fi-FI" sz="1600" dirty="0">
                <a:latin typeface="Times"/>
                <a:cs typeface="Times"/>
              </a:rPr>
              <a:t>Ruotsin paras urheilukaupunki 2018</a:t>
            </a:r>
            <a:endParaRPr lang="x-none" sz="1600" dirty="0">
              <a:latin typeface="Times"/>
              <a:cs typeface="Times"/>
            </a:endParaRPr>
          </a:p>
          <a:p>
            <a:pPr marL="285750" lvl="0" indent="-285750" rtl="0">
              <a:lnSpc>
                <a:spcPct val="110000"/>
              </a:lnSpc>
              <a:buFont typeface="Arial"/>
              <a:buChar char="•"/>
            </a:pPr>
            <a:r>
              <a:rPr lang="x-none" sz="1600" kern="1200" dirty="0">
                <a:solidFill>
                  <a:schemeClr val="tx1"/>
                </a:solidFill>
                <a:effectLst/>
                <a:latin typeface="Times"/>
                <a:cs typeface="Times"/>
              </a:rPr>
              <a:t>Pohjois-Ruotsissa on EU:n tekemien mittausten mukaan Euroopan parhaat elinolosuhteet. </a:t>
            </a:r>
          </a:p>
          <a:p>
            <a:pPr rtl="0">
              <a:lnSpc>
                <a:spcPct val="110000"/>
              </a:lnSpc>
            </a:pPr>
            <a:endParaRPr lang="sv-SE" sz="1600" dirty="0">
              <a:latin typeface="Times"/>
              <a:cs typeface="Times"/>
            </a:endParaRPr>
          </a:p>
        </p:txBody>
      </p:sp>
      <p:pic>
        <p:nvPicPr>
          <p:cNvPr id="7" name="Bildobjekt 6" descr="Resurs 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92" y="618312"/>
            <a:ext cx="1255999" cy="981888"/>
          </a:xfrm>
          <a:prstGeom prst="rect">
            <a:avLst/>
          </a:prstGeom>
        </p:spPr>
      </p:pic>
    </p:spTree>
    <p:extLst>
      <p:ext uri="{BB962C8B-B14F-4D97-AF65-F5344CB8AC3E}">
        <p14:creationId xmlns:p14="http://schemas.microsoft.com/office/powerpoint/2010/main" val="380075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IMG_104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533733"/>
            <a:ext cx="4572000" cy="6857999"/>
          </a:xfrm>
          <a:prstGeom prst="rect">
            <a:avLst/>
          </a:prstGeom>
        </p:spPr>
      </p:pic>
      <p:sp>
        <p:nvSpPr>
          <p:cNvPr id="4" name="textruta 3"/>
          <p:cNvSpPr txBox="1"/>
          <p:nvPr/>
        </p:nvSpPr>
        <p:spPr>
          <a:xfrm>
            <a:off x="457202" y="1690936"/>
            <a:ext cx="6422298" cy="738664"/>
          </a:xfrm>
          <a:prstGeom prst="rect">
            <a:avLst/>
          </a:prstGeom>
          <a:noFill/>
        </p:spPr>
        <p:txBody>
          <a:bodyPr wrap="square" rtlCol="0">
            <a:spAutoFit/>
          </a:bodyPr>
          <a:lstStyle/>
          <a:p>
            <a:pPr rtl="0"/>
            <a:r>
              <a:rPr lang="x-none" sz="2100" i="1" dirty="0">
                <a:solidFill>
                  <a:srgbClr val="000000"/>
                </a:solidFill>
                <a:latin typeface="Times"/>
                <a:cs typeface="Times"/>
              </a:rPr>
              <a:t>Kestävä kehitys </a:t>
            </a:r>
            <a:br>
              <a:rPr lang="sv-SE" sz="2100" i="1" dirty="0">
                <a:solidFill>
                  <a:srgbClr val="000000"/>
                </a:solidFill>
                <a:latin typeface="Times"/>
                <a:cs typeface="Times"/>
              </a:rPr>
            </a:br>
            <a:r>
              <a:rPr lang="x-none" sz="2100" i="1" dirty="0">
                <a:solidFill>
                  <a:srgbClr val="000000"/>
                </a:solidFill>
                <a:latin typeface="Times"/>
                <a:cs typeface="Times"/>
              </a:rPr>
              <a:t>kasvavassa kaupungissa</a:t>
            </a:r>
          </a:p>
        </p:txBody>
      </p:sp>
      <p:sp>
        <p:nvSpPr>
          <p:cNvPr id="5" name="textruta 4"/>
          <p:cNvSpPr txBox="1"/>
          <p:nvPr/>
        </p:nvSpPr>
        <p:spPr>
          <a:xfrm>
            <a:off x="457203" y="2429600"/>
            <a:ext cx="3649130" cy="2022092"/>
          </a:xfrm>
          <a:prstGeom prst="rect">
            <a:avLst/>
          </a:prstGeom>
          <a:noFill/>
        </p:spPr>
        <p:txBody>
          <a:bodyPr wrap="square" rtlCol="0">
            <a:spAutoFit/>
          </a:bodyPr>
          <a:lstStyle/>
          <a:p>
            <a:pPr marL="285750" lvl="0" indent="-285750" rtl="0">
              <a:lnSpc>
                <a:spcPct val="110000"/>
              </a:lnSpc>
              <a:buFont typeface="Arial"/>
              <a:buChar char="•"/>
            </a:pPr>
            <a:r>
              <a:rPr lang="x-none" sz="1600" dirty="0">
                <a:latin typeface="Times"/>
                <a:cs typeface="Times"/>
              </a:rPr>
              <a:t>Aktiivista kunnan, yliopiston ja elinkeinoelämän välistä ympäristötyötä</a:t>
            </a:r>
          </a:p>
          <a:p>
            <a:pPr marL="285750" lvl="0" indent="-285750">
              <a:lnSpc>
                <a:spcPct val="110000"/>
              </a:lnSpc>
              <a:buFont typeface="Arial"/>
              <a:buChar char="•"/>
            </a:pPr>
            <a:r>
              <a:rPr lang="fi-FI" sz="1600" dirty="0">
                <a:latin typeface="Times"/>
                <a:cs typeface="Times"/>
              </a:rPr>
              <a:t>Vuoden ilmastokaupunki </a:t>
            </a:r>
            <a:r>
              <a:rPr lang="x-none" sz="1600" dirty="0">
                <a:latin typeface="Times"/>
                <a:cs typeface="Times"/>
              </a:rPr>
              <a:t>2016</a:t>
            </a:r>
          </a:p>
          <a:p>
            <a:pPr marL="285750" lvl="0" indent="-285750" rtl="0">
              <a:lnSpc>
                <a:spcPct val="110000"/>
              </a:lnSpc>
              <a:buFont typeface="Arial"/>
              <a:buChar char="•"/>
            </a:pPr>
            <a:r>
              <a:rPr lang="x-none" sz="1600" dirty="0">
                <a:latin typeface="Times"/>
                <a:cs typeface="Times"/>
              </a:rPr>
              <a:t>Euroopan ympäristöpääkaupunki </a:t>
            </a:r>
            <a:br>
              <a:rPr lang="sv-SE" sz="1600" dirty="0">
                <a:latin typeface="Times"/>
                <a:cs typeface="Times"/>
              </a:rPr>
            </a:br>
            <a:r>
              <a:rPr lang="x-none" sz="1600" dirty="0">
                <a:latin typeface="Times"/>
                <a:cs typeface="Times"/>
              </a:rPr>
              <a:t>– finalisti vuosina 2014, 2015 ja 2016</a:t>
            </a:r>
          </a:p>
          <a:p>
            <a:pPr rtl="0">
              <a:lnSpc>
                <a:spcPct val="110000"/>
              </a:lnSpc>
            </a:pPr>
            <a:endParaRPr lang="sv-SE" sz="1600" dirty="0">
              <a:latin typeface="Times"/>
              <a:cs typeface="Times"/>
            </a:endParaRPr>
          </a:p>
        </p:txBody>
      </p:sp>
      <p:pic>
        <p:nvPicPr>
          <p:cNvPr id="2" name="Bildobjekt 1" descr="Resurs 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13" y="620062"/>
            <a:ext cx="3468687" cy="982319"/>
          </a:xfrm>
          <a:prstGeom prst="rect">
            <a:avLst/>
          </a:prstGeom>
        </p:spPr>
      </p:pic>
    </p:spTree>
    <p:extLst>
      <p:ext uri="{BB962C8B-B14F-4D97-AF65-F5344CB8AC3E}">
        <p14:creationId xmlns:p14="http://schemas.microsoft.com/office/powerpoint/2010/main" val="161645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umea2014_140301_3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2876550"/>
          </a:xfrm>
          <a:prstGeom prst="rect">
            <a:avLst/>
          </a:prstGeom>
        </p:spPr>
      </p:pic>
      <p:sp>
        <p:nvSpPr>
          <p:cNvPr id="15" name="textruta 14"/>
          <p:cNvSpPr txBox="1"/>
          <p:nvPr/>
        </p:nvSpPr>
        <p:spPr>
          <a:xfrm>
            <a:off x="457200" y="3059540"/>
            <a:ext cx="6422298" cy="415498"/>
          </a:xfrm>
          <a:prstGeom prst="rect">
            <a:avLst/>
          </a:prstGeom>
          <a:noFill/>
        </p:spPr>
        <p:txBody>
          <a:bodyPr wrap="square" rtlCol="0">
            <a:spAutoFit/>
          </a:bodyPr>
          <a:lstStyle/>
          <a:p>
            <a:pPr rtl="0"/>
            <a:r>
              <a:rPr lang="x-none" sz="2100" i="1" dirty="0">
                <a:latin typeface="Times"/>
                <a:cs typeface="Times"/>
              </a:rPr>
              <a:t>Kulttuuri, joka saa kaupungin kasvamaan</a:t>
            </a:r>
          </a:p>
        </p:txBody>
      </p:sp>
      <p:sp>
        <p:nvSpPr>
          <p:cNvPr id="16" name="textruta 15"/>
          <p:cNvSpPr txBox="1"/>
          <p:nvPr/>
        </p:nvSpPr>
        <p:spPr>
          <a:xfrm>
            <a:off x="457202" y="3490913"/>
            <a:ext cx="6265333" cy="900759"/>
          </a:xfrm>
          <a:prstGeom prst="rect">
            <a:avLst/>
          </a:prstGeom>
          <a:noFill/>
        </p:spPr>
        <p:txBody>
          <a:bodyPr wrap="square" rtlCol="0">
            <a:spAutoFit/>
          </a:bodyPr>
          <a:lstStyle/>
          <a:p>
            <a:pPr marL="285750" lvl="0" indent="-285750" rtl="0">
              <a:lnSpc>
                <a:spcPct val="110000"/>
              </a:lnSpc>
              <a:buFont typeface="Arial"/>
              <a:buChar char="•"/>
            </a:pPr>
            <a:r>
              <a:rPr lang="x-none" sz="1600" dirty="0">
                <a:latin typeface="Times"/>
                <a:cs typeface="Times"/>
              </a:rPr>
              <a:t>Uumaja oli Euroopan kulttuuripääkaupunki 2014</a:t>
            </a:r>
          </a:p>
          <a:p>
            <a:pPr marL="285750" lvl="0" indent="-285750" rtl="0">
              <a:lnSpc>
                <a:spcPct val="110000"/>
              </a:lnSpc>
              <a:buFont typeface="Arial"/>
              <a:buChar char="•"/>
            </a:pPr>
            <a:r>
              <a:rPr lang="x-none" sz="1600" dirty="0">
                <a:latin typeface="Times"/>
                <a:cs typeface="Times"/>
              </a:rPr>
              <a:t>Vahva tee se itse -perinne</a:t>
            </a:r>
            <a:endParaRPr lang="sv-SE" sz="1600" dirty="0">
              <a:latin typeface="Times"/>
              <a:cs typeface="Times"/>
            </a:endParaRPr>
          </a:p>
          <a:p>
            <a:pPr marL="285750" lvl="0" indent="-285750" rtl="0">
              <a:lnSpc>
                <a:spcPct val="110000"/>
              </a:lnSpc>
              <a:buFont typeface="Arial"/>
              <a:buChar char="•"/>
            </a:pPr>
            <a:r>
              <a:rPr lang="x-none" sz="1600" dirty="0">
                <a:latin typeface="Times"/>
                <a:cs typeface="Times"/>
              </a:rPr>
              <a:t>Musiikkikaupunki, jossa monia suosittuja yhtyeitä</a:t>
            </a:r>
            <a:endParaRPr lang="sv-SE" sz="1600" dirty="0">
              <a:latin typeface="Times"/>
              <a:cs typeface="Times"/>
            </a:endParaRPr>
          </a:p>
        </p:txBody>
      </p:sp>
      <p:pic>
        <p:nvPicPr>
          <p:cNvPr id="2" name="Bildobjekt 1" descr="Resurs 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98" y="1828730"/>
            <a:ext cx="3119436" cy="932615"/>
          </a:xfrm>
          <a:prstGeom prst="rect">
            <a:avLst/>
          </a:prstGeom>
        </p:spPr>
      </p:pic>
    </p:spTree>
    <p:extLst>
      <p:ext uri="{BB962C8B-B14F-4D97-AF65-F5344CB8AC3E}">
        <p14:creationId xmlns:p14="http://schemas.microsoft.com/office/powerpoint/2010/main" val="26733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IMG_471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905500" cy="2876551"/>
          </a:xfrm>
          <a:prstGeom prst="rect">
            <a:avLst/>
          </a:prstGeom>
        </p:spPr>
      </p:pic>
      <p:pic>
        <p:nvPicPr>
          <p:cNvPr id="12" name="Bildobjekt 11" descr="umea-ifotboll-117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93498" y="0"/>
            <a:ext cx="4572000" cy="2876550"/>
          </a:xfrm>
          <a:prstGeom prst="rect">
            <a:avLst/>
          </a:prstGeom>
        </p:spPr>
      </p:pic>
      <p:sp>
        <p:nvSpPr>
          <p:cNvPr id="13" name="textruta 12"/>
          <p:cNvSpPr txBox="1"/>
          <p:nvPr/>
        </p:nvSpPr>
        <p:spPr>
          <a:xfrm>
            <a:off x="457200" y="3059540"/>
            <a:ext cx="6422298" cy="415498"/>
          </a:xfrm>
          <a:prstGeom prst="rect">
            <a:avLst/>
          </a:prstGeom>
          <a:noFill/>
        </p:spPr>
        <p:txBody>
          <a:bodyPr wrap="square" rtlCol="0">
            <a:spAutoFit/>
          </a:bodyPr>
          <a:lstStyle/>
          <a:p>
            <a:pPr rtl="0"/>
            <a:r>
              <a:rPr lang="x-none" sz="2100" i="1" dirty="0">
                <a:solidFill>
                  <a:srgbClr val="000000"/>
                </a:solidFill>
                <a:latin typeface="Times"/>
                <a:cs typeface="Times"/>
              </a:rPr>
              <a:t>Tasa-arvo urheilussa – voittava konsepti</a:t>
            </a:r>
          </a:p>
        </p:txBody>
      </p:sp>
      <p:pic>
        <p:nvPicPr>
          <p:cNvPr id="2" name="Bildobjekt 1" descr="Resurs 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00" y="1794975"/>
            <a:ext cx="7581900" cy="992104"/>
          </a:xfrm>
          <a:prstGeom prst="rect">
            <a:avLst/>
          </a:prstGeom>
        </p:spPr>
      </p:pic>
      <p:sp>
        <p:nvSpPr>
          <p:cNvPr id="14" name="textruta 13"/>
          <p:cNvSpPr txBox="1"/>
          <p:nvPr/>
        </p:nvSpPr>
        <p:spPr>
          <a:xfrm>
            <a:off x="457202" y="3490913"/>
            <a:ext cx="6730998" cy="1171603"/>
          </a:xfrm>
          <a:prstGeom prst="rect">
            <a:avLst/>
          </a:prstGeom>
          <a:noFill/>
        </p:spPr>
        <p:txBody>
          <a:bodyPr wrap="square" rtlCol="0">
            <a:spAutoFit/>
          </a:bodyPr>
          <a:lstStyle/>
          <a:p>
            <a:pPr marL="285750" lvl="0" indent="-285750" rtl="0">
              <a:lnSpc>
                <a:spcPct val="110000"/>
              </a:lnSpc>
              <a:buFont typeface="Arial"/>
              <a:buChar char="•"/>
            </a:pPr>
            <a:r>
              <a:rPr lang="x-none" sz="1600" dirty="0">
                <a:latin typeface="Times"/>
                <a:cs typeface="Times"/>
              </a:rPr>
              <a:t>Uumajassa aloitettiin jo varhain harjoitusvuorojen tasa-arvoinen jakaminen</a:t>
            </a:r>
          </a:p>
          <a:p>
            <a:pPr marL="285750" lvl="0" indent="-285750" rtl="0">
              <a:lnSpc>
                <a:spcPct val="110000"/>
              </a:lnSpc>
              <a:buFont typeface="Arial"/>
              <a:buChar char="•"/>
            </a:pPr>
            <a:r>
              <a:rPr lang="x-none" sz="1600" dirty="0">
                <a:latin typeface="Times"/>
                <a:cs typeface="Times"/>
              </a:rPr>
              <a:t>Hyvä urheilumenestys etupäässä naisissa</a:t>
            </a:r>
          </a:p>
          <a:p>
            <a:pPr marL="285750" lvl="0" indent="-285750" rtl="0">
              <a:lnSpc>
                <a:spcPct val="110000"/>
              </a:lnSpc>
              <a:buFont typeface="Arial"/>
              <a:buChar char="•"/>
            </a:pPr>
            <a:r>
              <a:rPr lang="x-none" sz="1600" dirty="0">
                <a:latin typeface="Times"/>
                <a:cs typeface="Times"/>
              </a:rPr>
              <a:t>Uumajassa on yksi Euroopan suurimmista urheilukeskuksista, </a:t>
            </a:r>
            <a:br>
              <a:rPr lang="sv-SE" sz="1600" dirty="0">
                <a:latin typeface="Times"/>
                <a:cs typeface="Times"/>
              </a:rPr>
            </a:br>
            <a:r>
              <a:rPr lang="x-none" sz="1600" dirty="0">
                <a:latin typeface="Times"/>
                <a:cs typeface="Times"/>
              </a:rPr>
              <a:t>IKSU – kävijämäärältään Ruotsin viidenneksi suurin rakennus</a:t>
            </a:r>
            <a:endParaRPr lang="sv-SE" sz="1600" dirty="0">
              <a:latin typeface="Times"/>
              <a:cs typeface="Times"/>
            </a:endParaRPr>
          </a:p>
        </p:txBody>
      </p:sp>
    </p:spTree>
    <p:extLst>
      <p:ext uri="{BB962C8B-B14F-4D97-AF65-F5344CB8AC3E}">
        <p14:creationId xmlns:p14="http://schemas.microsoft.com/office/powerpoint/2010/main" val="4286249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MG_029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9144000" cy="2876549"/>
          </a:xfrm>
          <a:prstGeom prst="rect">
            <a:avLst/>
          </a:prstGeom>
        </p:spPr>
      </p:pic>
      <p:sp>
        <p:nvSpPr>
          <p:cNvPr id="3" name="Rektangel 2"/>
          <p:cNvSpPr/>
          <p:nvPr/>
        </p:nvSpPr>
        <p:spPr>
          <a:xfrm>
            <a:off x="457201" y="3059540"/>
            <a:ext cx="8299650" cy="415498"/>
          </a:xfrm>
          <a:prstGeom prst="rect">
            <a:avLst/>
          </a:prstGeom>
        </p:spPr>
        <p:txBody>
          <a:bodyPr wrap="square" rtlCol="0">
            <a:spAutoFit/>
          </a:bodyPr>
          <a:lstStyle/>
          <a:p>
            <a:pPr rtl="0"/>
            <a:r>
              <a:rPr lang="x-none" sz="2100" i="1" u="none" strike="noStrike" kern="1200" dirty="0">
                <a:solidFill>
                  <a:schemeClr val="tx1"/>
                </a:solidFill>
                <a:latin typeface="Times"/>
                <a:cs typeface="Times"/>
              </a:rPr>
              <a:t>Uumaja on edistyksellinen esikuva </a:t>
            </a:r>
            <a:endParaRPr lang="sv-SE" sz="2100" i="1" dirty="0">
              <a:latin typeface="Times"/>
              <a:cs typeface="Times"/>
            </a:endParaRPr>
          </a:p>
        </p:txBody>
      </p:sp>
      <p:sp>
        <p:nvSpPr>
          <p:cNvPr id="4" name="Rektangel 3"/>
          <p:cNvSpPr/>
          <p:nvPr/>
        </p:nvSpPr>
        <p:spPr>
          <a:xfrm>
            <a:off x="457201" y="3460939"/>
            <a:ext cx="7441791" cy="1442446"/>
          </a:xfrm>
          <a:prstGeom prst="rect">
            <a:avLst/>
          </a:prstGeom>
        </p:spPr>
        <p:txBody>
          <a:bodyPr wrap="square" rtlCol="0">
            <a:spAutoFit/>
          </a:bodyPr>
          <a:lstStyle/>
          <a:p>
            <a:pPr marL="285750" lvl="0" indent="-285750" rtl="0">
              <a:lnSpc>
                <a:spcPct val="110000"/>
              </a:lnSpc>
              <a:buFont typeface="Arial"/>
              <a:buChar char="•"/>
            </a:pPr>
            <a:r>
              <a:rPr lang="x-none" sz="1600" dirty="0">
                <a:latin typeface="Times"/>
                <a:cs typeface="Times"/>
              </a:rPr>
              <a:t>Lukutaito yleistyi kaupungissa varhain</a:t>
            </a:r>
          </a:p>
          <a:p>
            <a:pPr marL="285750" lvl="0" indent="-285750" rtl="0">
              <a:lnSpc>
                <a:spcPct val="110000"/>
              </a:lnSpc>
              <a:buFont typeface="Arial"/>
              <a:buChar char="•"/>
            </a:pPr>
            <a:r>
              <a:rPr lang="x-none" sz="1600" dirty="0">
                <a:latin typeface="Times"/>
                <a:cs typeface="Times"/>
              </a:rPr>
              <a:t>Keskustelu- ja väittelyperinne</a:t>
            </a:r>
          </a:p>
          <a:p>
            <a:pPr marL="285750" lvl="0" indent="-285750" rtl="0">
              <a:lnSpc>
                <a:spcPct val="110000"/>
              </a:lnSpc>
              <a:buFont typeface="Arial"/>
              <a:buChar char="•"/>
            </a:pPr>
            <a:r>
              <a:rPr lang="x-none" sz="1600" dirty="0">
                <a:latin typeface="Times"/>
                <a:cs typeface="Times"/>
              </a:rPr>
              <a:t>Tärkeä Pohjois-Ruotsin solmukohta, jossa on jatkuvaa ihmisliikettä</a:t>
            </a:r>
            <a:endParaRPr lang="sv-SE" sz="1600" dirty="0">
              <a:latin typeface="Times"/>
              <a:cs typeface="Times"/>
            </a:endParaRPr>
          </a:p>
          <a:p>
            <a:pPr marL="285750" lvl="0" indent="-285750" rtl="0">
              <a:lnSpc>
                <a:spcPct val="110000"/>
              </a:lnSpc>
              <a:buFont typeface="Arial"/>
              <a:buChar char="•"/>
            </a:pPr>
            <a:r>
              <a:rPr lang="x-none" sz="1600" dirty="0">
                <a:latin typeface="Times"/>
                <a:cs typeface="Times"/>
              </a:rPr>
              <a:t>Ei luokkayhteiskuntaa</a:t>
            </a:r>
          </a:p>
          <a:p>
            <a:pPr marL="285750" lvl="0" indent="-285750" rtl="0">
              <a:lnSpc>
                <a:spcPct val="110000"/>
              </a:lnSpc>
              <a:buFont typeface="Arial"/>
              <a:buChar char="•"/>
            </a:pPr>
            <a:r>
              <a:rPr lang="x-none" sz="1600" dirty="0">
                <a:latin typeface="Times"/>
                <a:cs typeface="Times"/>
              </a:rPr>
              <a:t>Turvallinen kaupunki antaa asukkaille turvallisuuden tunnetta</a:t>
            </a:r>
            <a:endParaRPr lang="sv-SE" sz="1600" dirty="0">
              <a:latin typeface="Times"/>
              <a:cs typeface="Times"/>
            </a:endParaRPr>
          </a:p>
        </p:txBody>
      </p:sp>
      <p:pic>
        <p:nvPicPr>
          <p:cNvPr id="7" name="Bildobjekt 6" descr="Resurs 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01" y="1100534"/>
            <a:ext cx="5518126" cy="1667458"/>
          </a:xfrm>
          <a:prstGeom prst="rect">
            <a:avLst/>
          </a:prstGeom>
        </p:spPr>
      </p:pic>
    </p:spTree>
    <p:extLst>
      <p:ext uri="{BB962C8B-B14F-4D97-AF65-F5344CB8AC3E}">
        <p14:creationId xmlns:p14="http://schemas.microsoft.com/office/powerpoint/2010/main" val="75138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IMG_076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4312" y="2522904"/>
            <a:ext cx="4569689" cy="2849585"/>
          </a:xfrm>
          <a:prstGeom prst="rect">
            <a:avLst/>
          </a:prstGeom>
        </p:spPr>
      </p:pic>
      <p:pic>
        <p:nvPicPr>
          <p:cNvPr id="6" name="Bildobjekt 5" descr="IMG_081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4312" y="0"/>
            <a:ext cx="4569688" cy="2571753"/>
          </a:xfrm>
          <a:prstGeom prst="rect">
            <a:avLst/>
          </a:prstGeom>
        </p:spPr>
      </p:pic>
      <p:sp>
        <p:nvSpPr>
          <p:cNvPr id="8" name="textruta 7"/>
          <p:cNvSpPr txBox="1"/>
          <p:nvPr/>
        </p:nvSpPr>
        <p:spPr>
          <a:xfrm>
            <a:off x="457201" y="1691957"/>
            <a:ext cx="6422298" cy="415498"/>
          </a:xfrm>
          <a:prstGeom prst="rect">
            <a:avLst/>
          </a:prstGeom>
          <a:noFill/>
        </p:spPr>
        <p:txBody>
          <a:bodyPr wrap="square" rtlCol="0">
            <a:spAutoFit/>
          </a:bodyPr>
          <a:lstStyle/>
          <a:p>
            <a:pPr rtl="0"/>
            <a:r>
              <a:rPr lang="x-none" sz="2100" i="1" dirty="0">
                <a:solidFill>
                  <a:srgbClr val="000000"/>
                </a:solidFill>
                <a:latin typeface="Times"/>
                <a:cs typeface="Times"/>
              </a:rPr>
              <a:t>Pitkän aikavälin kestävä kehitys</a:t>
            </a:r>
            <a:endParaRPr lang="sv-SE" sz="2100" i="1" dirty="0">
              <a:solidFill>
                <a:srgbClr val="000000"/>
              </a:solidFill>
              <a:latin typeface="Times"/>
              <a:cs typeface="Times"/>
            </a:endParaRPr>
          </a:p>
        </p:txBody>
      </p:sp>
      <p:sp>
        <p:nvSpPr>
          <p:cNvPr id="9" name="textruta 8"/>
          <p:cNvSpPr txBox="1"/>
          <p:nvPr/>
        </p:nvSpPr>
        <p:spPr>
          <a:xfrm>
            <a:off x="457201" y="2107455"/>
            <a:ext cx="3590631" cy="2525819"/>
          </a:xfrm>
          <a:prstGeom prst="rect">
            <a:avLst/>
          </a:prstGeom>
          <a:noFill/>
        </p:spPr>
        <p:txBody>
          <a:bodyPr wrap="square" rtlCol="0">
            <a:spAutoFit/>
          </a:bodyPr>
          <a:lstStyle/>
          <a:p>
            <a:pPr marL="342900" lvl="0" indent="-342900" rtl="0">
              <a:lnSpc>
                <a:spcPct val="110000"/>
              </a:lnSpc>
              <a:buFont typeface="Arial"/>
              <a:buChar char="•"/>
            </a:pPr>
            <a:r>
              <a:rPr lang="x-none" sz="1600" kern="1200" dirty="0">
                <a:solidFill>
                  <a:schemeClr val="tx1"/>
                </a:solidFill>
                <a:effectLst/>
                <a:latin typeface="Times"/>
                <a:cs typeface="Times"/>
              </a:rPr>
              <a:t>Pohjois-Ruotsin nopeimmin </a:t>
            </a:r>
            <a:br>
              <a:rPr lang="sv-SE" sz="1600" kern="1200" dirty="0">
                <a:solidFill>
                  <a:schemeClr val="tx1"/>
                </a:solidFill>
                <a:effectLst/>
                <a:latin typeface="Times"/>
                <a:cs typeface="Times"/>
              </a:rPr>
            </a:br>
            <a:r>
              <a:rPr lang="x-none" sz="1600" kern="1200" dirty="0">
                <a:solidFill>
                  <a:schemeClr val="tx1"/>
                </a:solidFill>
                <a:effectLst/>
                <a:latin typeface="Times"/>
                <a:cs typeface="Times"/>
              </a:rPr>
              <a:t>kasvava alue</a:t>
            </a:r>
          </a:p>
          <a:p>
            <a:pPr marL="342900" lvl="0" indent="-342900" rtl="0">
              <a:lnSpc>
                <a:spcPct val="110000"/>
              </a:lnSpc>
              <a:buFont typeface="Arial"/>
              <a:buChar char="•"/>
            </a:pPr>
            <a:r>
              <a:rPr lang="x-none" sz="1600" dirty="0">
                <a:latin typeface="Times"/>
                <a:cs typeface="Times"/>
              </a:rPr>
              <a:t>Elinkeinoelämä ja yliopisto yhteistyössä</a:t>
            </a:r>
          </a:p>
          <a:p>
            <a:pPr marL="342900" lvl="0" indent="-342900" rtl="0">
              <a:lnSpc>
                <a:spcPct val="110000"/>
              </a:lnSpc>
              <a:buFont typeface="Arial"/>
              <a:buChar char="•"/>
            </a:pPr>
            <a:r>
              <a:rPr lang="x-none" sz="1600" kern="1200" dirty="0">
                <a:solidFill>
                  <a:schemeClr val="tx1"/>
                </a:solidFill>
                <a:effectLst/>
                <a:latin typeface="Times"/>
                <a:cs typeface="Times"/>
              </a:rPr>
              <a:t>Uumajassa hyvä elämänlaatu </a:t>
            </a:r>
            <a:br>
              <a:rPr lang="sv-SE" sz="1600" kern="1200" dirty="0">
                <a:solidFill>
                  <a:schemeClr val="tx1"/>
                </a:solidFill>
                <a:effectLst/>
                <a:latin typeface="Times"/>
                <a:cs typeface="Times"/>
              </a:rPr>
            </a:br>
            <a:r>
              <a:rPr lang="x-none" sz="1600" kern="1200" dirty="0">
                <a:solidFill>
                  <a:schemeClr val="tx1"/>
                </a:solidFill>
                <a:effectLst/>
                <a:latin typeface="Times"/>
                <a:cs typeface="Times"/>
              </a:rPr>
              <a:t>– tasa-arvo, kestävä kehitys </a:t>
            </a:r>
            <a:br>
              <a:rPr lang="sv-SE" sz="1600" kern="1200" dirty="0">
                <a:solidFill>
                  <a:schemeClr val="tx1"/>
                </a:solidFill>
                <a:effectLst/>
                <a:latin typeface="Times"/>
                <a:cs typeface="Times"/>
              </a:rPr>
            </a:br>
            <a:r>
              <a:rPr lang="x-none" sz="1600" kern="1200" dirty="0">
                <a:solidFill>
                  <a:schemeClr val="tx1"/>
                </a:solidFill>
                <a:effectLst/>
                <a:latin typeface="Times"/>
                <a:cs typeface="Times"/>
              </a:rPr>
              <a:t>ja yhdessä luominen </a:t>
            </a:r>
            <a:br>
              <a:rPr lang="sv-SE" sz="1600" kern="1200" dirty="0">
                <a:solidFill>
                  <a:schemeClr val="tx1"/>
                </a:solidFill>
                <a:effectLst/>
                <a:latin typeface="Times"/>
                <a:cs typeface="Times"/>
              </a:rPr>
            </a:br>
            <a:r>
              <a:rPr lang="x-none" sz="1600" kern="1200" dirty="0">
                <a:solidFill>
                  <a:schemeClr val="tx1"/>
                </a:solidFill>
                <a:effectLst/>
                <a:latin typeface="Times"/>
                <a:cs typeface="Times"/>
              </a:rPr>
              <a:t>kehityksen avainsanoina</a:t>
            </a:r>
          </a:p>
          <a:p>
            <a:pPr rtl="0">
              <a:lnSpc>
                <a:spcPct val="110000"/>
              </a:lnSpc>
            </a:pPr>
            <a:endParaRPr lang="sv-SE" sz="1600" dirty="0">
              <a:latin typeface="Times"/>
              <a:cs typeface="Times"/>
            </a:endParaRPr>
          </a:p>
        </p:txBody>
      </p:sp>
      <p:pic>
        <p:nvPicPr>
          <p:cNvPr id="10" name="Bildobjekt 9" descr="Umeå.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4667" y="611711"/>
            <a:ext cx="1633008" cy="803812"/>
          </a:xfrm>
          <a:prstGeom prst="rect">
            <a:avLst/>
          </a:prstGeom>
        </p:spPr>
      </p:pic>
    </p:spTree>
    <p:extLst>
      <p:ext uri="{BB962C8B-B14F-4D97-AF65-F5344CB8AC3E}">
        <p14:creationId xmlns:p14="http://schemas.microsoft.com/office/powerpoint/2010/main" val="329318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IMG_058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9141"/>
            <a:ext cx="4579791" cy="2885691"/>
          </a:xfrm>
          <a:prstGeom prst="rect">
            <a:avLst/>
          </a:prstGeom>
        </p:spPr>
      </p:pic>
      <p:pic>
        <p:nvPicPr>
          <p:cNvPr id="5" name="Bildobjekt 4" descr="IMG_7347.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8689" y="-96760"/>
            <a:ext cx="4692875" cy="2973310"/>
          </a:xfrm>
          <a:prstGeom prst="rect">
            <a:avLst/>
          </a:prstGeom>
        </p:spPr>
      </p:pic>
      <p:sp>
        <p:nvSpPr>
          <p:cNvPr id="6" name="textruta 5"/>
          <p:cNvSpPr txBox="1"/>
          <p:nvPr/>
        </p:nvSpPr>
        <p:spPr>
          <a:xfrm>
            <a:off x="457199" y="3062623"/>
            <a:ext cx="8412571" cy="415498"/>
          </a:xfrm>
          <a:prstGeom prst="rect">
            <a:avLst/>
          </a:prstGeom>
          <a:noFill/>
        </p:spPr>
        <p:txBody>
          <a:bodyPr wrap="square" rtlCol="0">
            <a:spAutoFit/>
          </a:bodyPr>
          <a:lstStyle/>
          <a:p>
            <a:pPr rtl="0"/>
            <a:r>
              <a:rPr lang="x-none" sz="2100" i="1" dirty="0">
                <a:solidFill>
                  <a:srgbClr val="000000"/>
                </a:solidFill>
                <a:latin typeface="Times"/>
                <a:cs typeface="Times"/>
              </a:rPr>
              <a:t>Uumajan vetovoima on luonut Pohjois-Ruotsin nopeimmin kasvavan alueen</a:t>
            </a:r>
            <a:endParaRPr lang="sv-SE" sz="2100" i="1" dirty="0">
              <a:solidFill>
                <a:srgbClr val="000000"/>
              </a:solidFill>
              <a:latin typeface="Times"/>
              <a:cs typeface="Times"/>
            </a:endParaRPr>
          </a:p>
        </p:txBody>
      </p:sp>
      <p:sp>
        <p:nvSpPr>
          <p:cNvPr id="7" name="textruta 6"/>
          <p:cNvSpPr txBox="1"/>
          <p:nvPr/>
        </p:nvSpPr>
        <p:spPr>
          <a:xfrm>
            <a:off x="457197" y="3490913"/>
            <a:ext cx="8073484" cy="1171603"/>
          </a:xfrm>
          <a:prstGeom prst="rect">
            <a:avLst/>
          </a:prstGeom>
          <a:noFill/>
          <a:ln>
            <a:noFill/>
          </a:ln>
        </p:spPr>
        <p:txBody>
          <a:bodyPr wrap="square" rtlCol="0">
            <a:spAutoFit/>
            <a:scene3d>
              <a:camera prst="orthographicFront"/>
              <a:lightRig rig="threePt" dir="t"/>
            </a:scene3d>
            <a:sp3d>
              <a:contourClr>
                <a:schemeClr val="tx1"/>
              </a:contourClr>
            </a:sp3d>
          </a:bodyPr>
          <a:lstStyle/>
          <a:p>
            <a:pPr marL="285750" lvl="0" indent="-285750" rtl="0">
              <a:lnSpc>
                <a:spcPct val="110000"/>
              </a:lnSpc>
              <a:buFont typeface="Arial"/>
              <a:buChar char="•"/>
            </a:pPr>
            <a:r>
              <a:rPr lang="x-none" sz="1600" dirty="0">
                <a:effectLst/>
                <a:latin typeface="Times"/>
                <a:cs typeface="Times"/>
              </a:rPr>
              <a:t>Elinkeinoelämän kasvu luo vuosittain noin 1 000 uutta työpaikkaa</a:t>
            </a:r>
          </a:p>
          <a:p>
            <a:pPr marL="285750" indent="-285750" rtl="0">
              <a:lnSpc>
                <a:spcPct val="110000"/>
              </a:lnSpc>
              <a:buFont typeface="Arial"/>
              <a:buChar char="•"/>
            </a:pPr>
            <a:r>
              <a:rPr lang="x-none" sz="1600" dirty="0">
                <a:latin typeface="Times"/>
                <a:cs typeface="Times"/>
              </a:rPr>
              <a:t>Nuori ja hyvin koulutettu väestö</a:t>
            </a:r>
            <a:endParaRPr lang="sv-SE" sz="1600" dirty="0">
              <a:latin typeface="Times"/>
              <a:cs typeface="Times"/>
            </a:endParaRPr>
          </a:p>
          <a:p>
            <a:pPr marL="285750" lvl="0" indent="-285750" rtl="0">
              <a:lnSpc>
                <a:spcPct val="110000"/>
              </a:lnSpc>
              <a:buFont typeface="Arial"/>
              <a:buChar char="•"/>
            </a:pPr>
            <a:r>
              <a:rPr lang="x-none" sz="1600" dirty="0">
                <a:latin typeface="Times"/>
                <a:cs typeface="Times"/>
              </a:rPr>
              <a:t>Vetovoimainen kaupunki ja nuori väestö saavat aikaan voimakasta väestönkasvua</a:t>
            </a:r>
          </a:p>
          <a:p>
            <a:pPr marL="285750" lvl="0" indent="-285750" rtl="0">
              <a:lnSpc>
                <a:spcPct val="110000"/>
              </a:lnSpc>
              <a:buFont typeface="Arial"/>
              <a:buChar char="•"/>
            </a:pPr>
            <a:r>
              <a:rPr lang="x-none" sz="1600" dirty="0">
                <a:latin typeface="Times"/>
                <a:cs typeface="Times"/>
              </a:rPr>
              <a:t>Rakennusbuumi! Lisää teollisuustiloja, asuntoja ja infrastruktuuria</a:t>
            </a:r>
            <a:endParaRPr lang="sv-SE" sz="1600" dirty="0">
              <a:latin typeface="Times"/>
              <a:cs typeface="Times"/>
            </a:endParaRPr>
          </a:p>
        </p:txBody>
      </p:sp>
      <p:pic>
        <p:nvPicPr>
          <p:cNvPr id="3" name="Bildobjekt 2" descr="Resurs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509" y="1816808"/>
            <a:ext cx="5037063" cy="942417"/>
          </a:xfrm>
          <a:prstGeom prst="rect">
            <a:avLst/>
          </a:prstGeom>
        </p:spPr>
      </p:pic>
    </p:spTree>
    <p:extLst>
      <p:ext uri="{BB962C8B-B14F-4D97-AF65-F5344CB8AC3E}">
        <p14:creationId xmlns:p14="http://schemas.microsoft.com/office/powerpoint/2010/main" val="154060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IMG_0761.jpg"/>
          <p:cNvPicPr>
            <a:picLocks noChangeAspect="1"/>
          </p:cNvPicPr>
          <p:nvPr/>
        </p:nvPicPr>
        <p:blipFill rotWithShape="1">
          <a:blip r:embed="rId3" cstate="screen">
            <a:extLst>
              <a:ext uri="{28A0092B-C50C-407E-A947-70E740481C1C}">
                <a14:useLocalDpi xmlns:a14="http://schemas.microsoft.com/office/drawing/2010/main"/>
              </a:ext>
            </a:extLst>
          </a:blip>
          <a:srcRect l="-2087"/>
          <a:stretch/>
        </p:blipFill>
        <p:spPr>
          <a:xfrm>
            <a:off x="4441825" y="0"/>
            <a:ext cx="4696689" cy="2871788"/>
          </a:xfrm>
          <a:prstGeom prst="rect">
            <a:avLst/>
          </a:prstGeom>
        </p:spPr>
      </p:pic>
      <p:pic>
        <p:nvPicPr>
          <p:cNvPr id="12" name="Bildobjekt 11" descr="IMG_081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3" y="0"/>
            <a:ext cx="4569688" cy="2871788"/>
          </a:xfrm>
          <a:prstGeom prst="rect">
            <a:avLst/>
          </a:prstGeom>
        </p:spPr>
      </p:pic>
      <p:sp>
        <p:nvSpPr>
          <p:cNvPr id="6" name="textruta 5"/>
          <p:cNvSpPr txBox="1"/>
          <p:nvPr/>
        </p:nvSpPr>
        <p:spPr>
          <a:xfrm>
            <a:off x="457200" y="3059540"/>
            <a:ext cx="7203688" cy="415498"/>
          </a:xfrm>
          <a:prstGeom prst="rect">
            <a:avLst/>
          </a:prstGeom>
          <a:noFill/>
        </p:spPr>
        <p:txBody>
          <a:bodyPr wrap="square" rtlCol="0">
            <a:spAutoFit/>
          </a:bodyPr>
          <a:lstStyle/>
          <a:p>
            <a:pPr rtl="0"/>
            <a:r>
              <a:rPr lang="x-none" sz="2100" i="1" dirty="0">
                <a:solidFill>
                  <a:srgbClr val="000000"/>
                </a:solidFill>
                <a:latin typeface="Times"/>
                <a:cs typeface="Times"/>
              </a:rPr>
              <a:t>Nuori ja nopeasti kasvava väestö luo dynamiikkaa.</a:t>
            </a:r>
            <a:endParaRPr lang="sv-SE" sz="2100" i="1" dirty="0">
              <a:solidFill>
                <a:srgbClr val="000000"/>
              </a:solidFill>
              <a:latin typeface="Times"/>
              <a:cs typeface="Times"/>
            </a:endParaRPr>
          </a:p>
        </p:txBody>
      </p:sp>
      <p:sp>
        <p:nvSpPr>
          <p:cNvPr id="7" name="textruta 6"/>
          <p:cNvSpPr txBox="1"/>
          <p:nvPr/>
        </p:nvSpPr>
        <p:spPr>
          <a:xfrm>
            <a:off x="457200" y="3490913"/>
            <a:ext cx="6578888" cy="1171603"/>
          </a:xfrm>
          <a:prstGeom prst="rect">
            <a:avLst/>
          </a:prstGeom>
          <a:noFill/>
          <a:ln>
            <a:noFill/>
          </a:ln>
        </p:spPr>
        <p:txBody>
          <a:bodyPr wrap="square" rtlCol="0">
            <a:spAutoFit/>
            <a:scene3d>
              <a:camera prst="orthographicFront"/>
              <a:lightRig rig="threePt" dir="t"/>
            </a:scene3d>
            <a:sp3d>
              <a:contourClr>
                <a:schemeClr val="tx1"/>
              </a:contourClr>
            </a:sp3d>
          </a:bodyPr>
          <a:lstStyle/>
          <a:p>
            <a:pPr marL="342900" lvl="0" indent="-342900" rtl="0">
              <a:lnSpc>
                <a:spcPct val="110000"/>
              </a:lnSpc>
              <a:buFont typeface="Arial"/>
              <a:buChar char="•"/>
            </a:pPr>
            <a:r>
              <a:rPr lang="x-none" sz="1600" dirty="0">
                <a:latin typeface="Times"/>
                <a:cs typeface="Times"/>
              </a:rPr>
              <a:t>Pohjois-Ruotsin nopeimmin kasvava alue, kestävä kasvu</a:t>
            </a:r>
          </a:p>
          <a:p>
            <a:pPr marL="342900" lvl="0" indent="-342900" rtl="0">
              <a:lnSpc>
                <a:spcPct val="110000"/>
              </a:lnSpc>
              <a:buFont typeface="Arial"/>
              <a:buChar char="•"/>
            </a:pPr>
            <a:r>
              <a:rPr lang="x-none" sz="1600" dirty="0">
                <a:latin typeface="Times"/>
                <a:cs typeface="Times"/>
              </a:rPr>
              <a:t>Uumajan visio: 200 000 asukasta vuonna 2050</a:t>
            </a:r>
          </a:p>
          <a:p>
            <a:pPr marL="342900" lvl="0" indent="-342900" rtl="0">
              <a:lnSpc>
                <a:spcPct val="110000"/>
              </a:lnSpc>
              <a:buFont typeface="Arial"/>
              <a:buChar char="•"/>
            </a:pPr>
            <a:r>
              <a:rPr lang="x-none" sz="1600" dirty="0">
                <a:latin typeface="Times"/>
                <a:cs typeface="Times"/>
              </a:rPr>
              <a:t>Väestönkasvu kaikissa ryhmissä</a:t>
            </a:r>
          </a:p>
          <a:p>
            <a:pPr marL="342900" lvl="0" indent="-342900" rtl="0">
              <a:lnSpc>
                <a:spcPct val="110000"/>
              </a:lnSpc>
              <a:buFont typeface="Arial"/>
              <a:buChar char="•"/>
            </a:pPr>
            <a:r>
              <a:rPr lang="x-none" sz="1600" dirty="0">
                <a:latin typeface="Times"/>
                <a:cs typeface="Times"/>
              </a:rPr>
              <a:t>Nuori väestö</a:t>
            </a:r>
            <a:endParaRPr lang="sv-SE" sz="1600" dirty="0">
              <a:latin typeface="Times"/>
              <a:cs typeface="Times"/>
            </a:endParaRPr>
          </a:p>
        </p:txBody>
      </p:sp>
      <p:pic>
        <p:nvPicPr>
          <p:cNvPr id="2" name="Bildobjekt 1" descr="Resurs 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00" y="1767115"/>
            <a:ext cx="4262967" cy="995518"/>
          </a:xfrm>
          <a:prstGeom prst="rect">
            <a:avLst/>
          </a:prstGeom>
        </p:spPr>
      </p:pic>
    </p:spTree>
    <p:extLst>
      <p:ext uri="{BB962C8B-B14F-4D97-AF65-F5344CB8AC3E}">
        <p14:creationId xmlns:p14="http://schemas.microsoft.com/office/powerpoint/2010/main" val="49757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B824622-D91A-492D-99D2-19432CA6D656}"/>
              </a:ext>
            </a:extLst>
          </p:cNvPr>
          <p:cNvPicPr>
            <a:picLocks noChangeAspect="1"/>
          </p:cNvPicPr>
          <p:nvPr/>
        </p:nvPicPr>
        <p:blipFill>
          <a:blip r:embed="rId3"/>
          <a:stretch>
            <a:fillRect/>
          </a:stretch>
        </p:blipFill>
        <p:spPr>
          <a:xfrm>
            <a:off x="0" y="-15875"/>
            <a:ext cx="9144000" cy="2877311"/>
          </a:xfrm>
          <a:prstGeom prst="rect">
            <a:avLst/>
          </a:prstGeom>
        </p:spPr>
      </p:pic>
      <p:sp>
        <p:nvSpPr>
          <p:cNvPr id="5" name="textruta 4"/>
          <p:cNvSpPr txBox="1"/>
          <p:nvPr/>
        </p:nvSpPr>
        <p:spPr>
          <a:xfrm>
            <a:off x="457817" y="3059540"/>
            <a:ext cx="6422298" cy="415498"/>
          </a:xfrm>
          <a:prstGeom prst="rect">
            <a:avLst/>
          </a:prstGeom>
          <a:noFill/>
        </p:spPr>
        <p:txBody>
          <a:bodyPr wrap="square" rtlCol="0">
            <a:spAutoFit/>
          </a:bodyPr>
          <a:lstStyle/>
          <a:p>
            <a:pPr rtl="0"/>
            <a:r>
              <a:rPr lang="x-none" sz="2100" i="1" kern="1200" dirty="0">
                <a:solidFill>
                  <a:schemeClr val="tx1"/>
                </a:solidFill>
                <a:effectLst/>
                <a:latin typeface="Times"/>
                <a:cs typeface="Times"/>
              </a:rPr>
              <a:t>Osaava työvoima</a:t>
            </a:r>
            <a:endParaRPr lang="sv-SE" sz="2100" i="1" dirty="0">
              <a:solidFill>
                <a:srgbClr val="000000"/>
              </a:solidFill>
              <a:latin typeface="Times"/>
              <a:cs typeface="Times"/>
            </a:endParaRPr>
          </a:p>
        </p:txBody>
      </p:sp>
      <p:sp>
        <p:nvSpPr>
          <p:cNvPr id="6" name="textruta 5"/>
          <p:cNvSpPr txBox="1"/>
          <p:nvPr/>
        </p:nvSpPr>
        <p:spPr>
          <a:xfrm>
            <a:off x="457817" y="3490913"/>
            <a:ext cx="7902326" cy="1510670"/>
          </a:xfrm>
          <a:prstGeom prst="rect">
            <a:avLst/>
          </a:prstGeom>
          <a:noFill/>
        </p:spPr>
        <p:txBody>
          <a:bodyPr wrap="square" rtlCol="0">
            <a:spAutoFit/>
          </a:bodyPr>
          <a:lstStyle/>
          <a:p>
            <a:pPr marL="285750" lvl="0" indent="-285750" rtl="0">
              <a:lnSpc>
                <a:spcPct val="110000"/>
              </a:lnSpc>
              <a:buFont typeface="Arial"/>
              <a:buChar char="•"/>
            </a:pPr>
            <a:r>
              <a:rPr lang="x-none" sz="1400" dirty="0">
                <a:latin typeface="Times"/>
                <a:cs typeface="Times"/>
              </a:rPr>
              <a:t>Työpaikat jakautuneet tasaisesti yksityiselle ja julkiselle sektorille </a:t>
            </a:r>
          </a:p>
          <a:p>
            <a:pPr marL="285750" indent="-285750" rtl="0">
              <a:lnSpc>
                <a:spcPct val="110000"/>
              </a:lnSpc>
              <a:buFont typeface="Arial"/>
              <a:buChar char="•"/>
            </a:pPr>
            <a:r>
              <a:rPr lang="x-none" sz="1400" dirty="0">
                <a:latin typeface="Times"/>
                <a:cs typeface="Times"/>
              </a:rPr>
              <a:t>Erikoistumislinjoja tarjoava lukio, useat kansanopistot, AMK-koulutusohjelmat </a:t>
            </a:r>
            <a:br>
              <a:rPr lang="sv-SE" sz="1400" dirty="0">
                <a:latin typeface="Times"/>
                <a:cs typeface="Times"/>
              </a:rPr>
            </a:br>
            <a:r>
              <a:rPr lang="x-none" sz="1400" dirty="0">
                <a:latin typeface="Times"/>
                <a:cs typeface="Times"/>
              </a:rPr>
              <a:t>ja kaksi yliopistoa varmistavat työvoiman hyvän tarjonnan</a:t>
            </a:r>
          </a:p>
          <a:p>
            <a:pPr marL="285750" lvl="0" indent="-285750" rtl="0">
              <a:lnSpc>
                <a:spcPct val="110000"/>
              </a:lnSpc>
              <a:buFont typeface="Arial"/>
              <a:buChar char="•"/>
            </a:pPr>
            <a:r>
              <a:rPr lang="fi-FI" sz="1400" kern="1200" dirty="0">
                <a:solidFill>
                  <a:schemeClr val="tx1"/>
                </a:solidFill>
                <a:effectLst/>
                <a:latin typeface="Times"/>
                <a:cs typeface="Times"/>
              </a:rPr>
              <a:t>Yli 50 % akateemista pätevyydestä ja lähes 90 % lukiokoulutuksesta.</a:t>
            </a:r>
          </a:p>
          <a:p>
            <a:pPr marL="285750" lvl="0" indent="-285750" rtl="0">
              <a:lnSpc>
                <a:spcPct val="110000"/>
              </a:lnSpc>
              <a:buFont typeface="Arial"/>
              <a:buChar char="•"/>
            </a:pPr>
            <a:r>
              <a:rPr lang="x-none" sz="1400" dirty="0">
                <a:latin typeface="Times"/>
                <a:cs typeface="Times"/>
              </a:rPr>
              <a:t>Tarpeita herkällä korvalla kuuntelevat yliopistot voivat mukauttaa opetustaan </a:t>
            </a:r>
            <a:br>
              <a:rPr lang="sv-SE" sz="1400" dirty="0">
                <a:latin typeface="Times"/>
                <a:cs typeface="Times"/>
              </a:rPr>
            </a:br>
            <a:r>
              <a:rPr lang="x-none" sz="1400" dirty="0">
                <a:latin typeface="Times"/>
                <a:cs typeface="Times"/>
              </a:rPr>
              <a:t>vastatakseen</a:t>
            </a:r>
            <a:r>
              <a:rPr lang="sv-SE" sz="1400" dirty="0">
                <a:latin typeface="Times"/>
                <a:cs typeface="Times"/>
              </a:rPr>
              <a:t> </a:t>
            </a:r>
            <a:r>
              <a:rPr lang="x-none" sz="1400" dirty="0">
                <a:latin typeface="Times"/>
                <a:cs typeface="Times"/>
              </a:rPr>
              <a:t>osaamistarpeisiin</a:t>
            </a:r>
            <a:endParaRPr lang="sv-SE" sz="1400" dirty="0">
              <a:latin typeface="Times"/>
              <a:cs typeface="Times"/>
            </a:endParaRPr>
          </a:p>
        </p:txBody>
      </p:sp>
      <p:pic>
        <p:nvPicPr>
          <p:cNvPr id="2" name="Bildobjekt 1" descr="Resurs 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95" y="1821507"/>
            <a:ext cx="4596928" cy="942154"/>
          </a:xfrm>
          <a:prstGeom prst="rect">
            <a:avLst/>
          </a:prstGeom>
        </p:spPr>
      </p:pic>
    </p:spTree>
    <p:extLst>
      <p:ext uri="{BB962C8B-B14F-4D97-AF65-F5344CB8AC3E}">
        <p14:creationId xmlns:p14="http://schemas.microsoft.com/office/powerpoint/2010/main" val="106120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museet_ume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8824" y="-29295"/>
            <a:ext cx="4596673" cy="5172795"/>
          </a:xfrm>
          <a:prstGeom prst="rect">
            <a:avLst/>
          </a:prstGeom>
        </p:spPr>
      </p:pic>
      <p:sp>
        <p:nvSpPr>
          <p:cNvPr id="5" name="textruta 4"/>
          <p:cNvSpPr txBox="1"/>
          <p:nvPr/>
        </p:nvSpPr>
        <p:spPr>
          <a:xfrm>
            <a:off x="457200" y="1598536"/>
            <a:ext cx="6422298" cy="738664"/>
          </a:xfrm>
          <a:prstGeom prst="rect">
            <a:avLst/>
          </a:prstGeom>
          <a:noFill/>
        </p:spPr>
        <p:txBody>
          <a:bodyPr wrap="square" rtlCol="0">
            <a:spAutoFit/>
          </a:bodyPr>
          <a:lstStyle/>
          <a:p>
            <a:pPr rtl="0"/>
            <a:r>
              <a:rPr lang="x-none" sz="2100" i="1" dirty="0">
                <a:solidFill>
                  <a:srgbClr val="000000"/>
                </a:solidFill>
                <a:latin typeface="Times"/>
                <a:cs typeface="Times"/>
              </a:rPr>
              <a:t>Uumaja kasvaa – tasa-arvoisesti </a:t>
            </a:r>
            <a:br>
              <a:rPr lang="sv-SE" sz="2100" i="1" dirty="0">
                <a:solidFill>
                  <a:srgbClr val="000000"/>
                </a:solidFill>
                <a:latin typeface="Times"/>
                <a:cs typeface="Times"/>
              </a:rPr>
            </a:br>
            <a:r>
              <a:rPr lang="x-none" sz="2100" i="1" dirty="0">
                <a:solidFill>
                  <a:srgbClr val="000000"/>
                </a:solidFill>
                <a:latin typeface="Times"/>
                <a:cs typeface="Times"/>
              </a:rPr>
              <a:t>ja kestävästi </a:t>
            </a:r>
          </a:p>
        </p:txBody>
      </p:sp>
      <p:sp>
        <p:nvSpPr>
          <p:cNvPr id="6" name="textruta 5"/>
          <p:cNvSpPr txBox="1"/>
          <p:nvPr/>
        </p:nvSpPr>
        <p:spPr>
          <a:xfrm>
            <a:off x="457202" y="2337200"/>
            <a:ext cx="3691465" cy="2462213"/>
          </a:xfrm>
          <a:prstGeom prst="rect">
            <a:avLst/>
          </a:prstGeom>
          <a:noFill/>
        </p:spPr>
        <p:txBody>
          <a:bodyPr wrap="square" rtlCol="0">
            <a:spAutoFit/>
          </a:bodyPr>
          <a:lstStyle/>
          <a:p>
            <a:pPr marL="285750" lvl="0" indent="-285750" rtl="0">
              <a:lnSpc>
                <a:spcPct val="110000"/>
              </a:lnSpc>
              <a:buFont typeface="Arial"/>
              <a:buChar char="•"/>
            </a:pPr>
            <a:r>
              <a:rPr lang="x-none" sz="1400" kern="1200" dirty="0">
                <a:solidFill>
                  <a:schemeClr val="tx1"/>
                </a:solidFill>
                <a:effectLst/>
                <a:latin typeface="Times"/>
                <a:cs typeface="Times"/>
              </a:rPr>
              <a:t>Uumajan tulee kasvaa korkeutta – ei leveyttä</a:t>
            </a:r>
          </a:p>
          <a:p>
            <a:pPr marL="285750" lvl="0" indent="-285750">
              <a:lnSpc>
                <a:spcPct val="110000"/>
              </a:lnSpc>
              <a:buFont typeface="Arial"/>
              <a:buChar char="•"/>
            </a:pPr>
            <a:r>
              <a:rPr lang="fi-FI" sz="1400" dirty="0">
                <a:latin typeface="Times"/>
                <a:cs typeface="Times"/>
              </a:rPr>
              <a:t>Vuonna 2018 valmistui 1 337 uutta asuntoa, mikä on lähes yhtä paljon kuin vuoden 1992 ennätys</a:t>
            </a:r>
          </a:p>
          <a:p>
            <a:pPr marL="285750" lvl="0" indent="-285750" rtl="0">
              <a:lnSpc>
                <a:spcPct val="110000"/>
              </a:lnSpc>
              <a:buFont typeface="Arial"/>
              <a:buChar char="•"/>
            </a:pPr>
            <a:r>
              <a:rPr lang="x-none" sz="1400" dirty="0">
                <a:latin typeface="Times"/>
                <a:cs typeface="Times"/>
              </a:rPr>
              <a:t>Ruotsin suurin kaupunki, jossa ei ole poliisin riskialttiiksi alueiksi luokittelemia asuinalueita.</a:t>
            </a:r>
          </a:p>
          <a:p>
            <a:pPr marL="285750" lvl="0" indent="-285750" rtl="0">
              <a:lnSpc>
                <a:spcPct val="110000"/>
              </a:lnSpc>
              <a:buFont typeface="Arial"/>
              <a:buChar char="•"/>
            </a:pPr>
            <a:r>
              <a:rPr lang="x-none" sz="1400" dirty="0">
                <a:latin typeface="Times"/>
                <a:cs typeface="Times"/>
              </a:rPr>
              <a:t>Yhdenvertaisuus on strategia turvallisuuden ja viihtyvyyden varmistamiseksi.</a:t>
            </a:r>
            <a:endParaRPr lang="sv-SE" sz="1400" kern="1200" dirty="0">
              <a:solidFill>
                <a:schemeClr val="tx1"/>
              </a:solidFill>
              <a:effectLst/>
              <a:latin typeface="Times"/>
              <a:cs typeface="Times"/>
            </a:endParaRPr>
          </a:p>
          <a:p>
            <a:pPr rtl="0">
              <a:lnSpc>
                <a:spcPct val="110000"/>
              </a:lnSpc>
            </a:pPr>
            <a:endParaRPr lang="sv-SE" sz="1400" dirty="0">
              <a:latin typeface="Times"/>
              <a:cs typeface="Times"/>
            </a:endParaRPr>
          </a:p>
        </p:txBody>
      </p:sp>
      <p:pic>
        <p:nvPicPr>
          <p:cNvPr id="2" name="Bildobjekt 1" descr="Resurs 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15" y="630816"/>
            <a:ext cx="5972000" cy="973650"/>
          </a:xfrm>
          <a:prstGeom prst="rect">
            <a:avLst/>
          </a:prstGeom>
        </p:spPr>
      </p:pic>
    </p:spTree>
    <p:extLst>
      <p:ext uri="{BB962C8B-B14F-4D97-AF65-F5344CB8AC3E}">
        <p14:creationId xmlns:p14="http://schemas.microsoft.com/office/powerpoint/2010/main" val="332901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nik-macmillan-28030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648674" cy="2876551"/>
          </a:xfrm>
          <a:prstGeom prst="rect">
            <a:avLst/>
          </a:prstGeom>
        </p:spPr>
      </p:pic>
      <p:sp>
        <p:nvSpPr>
          <p:cNvPr id="5" name="Rektangel 4"/>
          <p:cNvSpPr/>
          <p:nvPr/>
        </p:nvSpPr>
        <p:spPr>
          <a:xfrm>
            <a:off x="457200" y="3059540"/>
            <a:ext cx="8299650" cy="415498"/>
          </a:xfrm>
          <a:prstGeom prst="rect">
            <a:avLst/>
          </a:prstGeom>
        </p:spPr>
        <p:txBody>
          <a:bodyPr wrap="square" rtlCol="0">
            <a:spAutoFit/>
          </a:bodyPr>
          <a:lstStyle/>
          <a:p>
            <a:pPr rtl="0"/>
            <a:r>
              <a:rPr lang="x-none" sz="2100" i="1" u="none" strike="noStrike" kern="1200" dirty="0">
                <a:solidFill>
                  <a:schemeClr val="tx1"/>
                </a:solidFill>
                <a:latin typeface="Times"/>
                <a:cs typeface="Times"/>
              </a:rPr>
              <a:t>”Uumajassa ei olla missään niin hyviä kuin yhteistyössä”</a:t>
            </a:r>
            <a:endParaRPr lang="sv-SE" sz="2100" i="1" dirty="0">
              <a:latin typeface="Times"/>
              <a:cs typeface="Times"/>
            </a:endParaRPr>
          </a:p>
        </p:txBody>
      </p:sp>
      <p:sp>
        <p:nvSpPr>
          <p:cNvPr id="6" name="Rektangel 5"/>
          <p:cNvSpPr/>
          <p:nvPr/>
        </p:nvSpPr>
        <p:spPr>
          <a:xfrm>
            <a:off x="457200" y="3481732"/>
            <a:ext cx="5991578" cy="1171603"/>
          </a:xfrm>
          <a:prstGeom prst="rect">
            <a:avLst/>
          </a:prstGeom>
        </p:spPr>
        <p:txBody>
          <a:bodyPr wrap="square" rtlCol="0">
            <a:spAutoFit/>
          </a:bodyPr>
          <a:lstStyle/>
          <a:p>
            <a:pPr marL="285750" indent="-285750" rtl="0">
              <a:lnSpc>
                <a:spcPct val="110000"/>
              </a:lnSpc>
              <a:buFont typeface="Arial"/>
              <a:buChar char="•"/>
            </a:pPr>
            <a:r>
              <a:rPr lang="x-none" sz="1600" u="none" strike="noStrike" kern="1200" dirty="0">
                <a:solidFill>
                  <a:schemeClr val="tx1"/>
                </a:solidFill>
                <a:latin typeface="Times"/>
                <a:cs typeface="Times"/>
              </a:rPr>
              <a:t>Liiketoiminta ja julkishyödykkeiden kehittäminen on helpompaa, kun ihmiset voivat luottaa toisiinsa</a:t>
            </a:r>
          </a:p>
          <a:p>
            <a:pPr marL="285750" indent="-285750" rtl="0">
              <a:lnSpc>
                <a:spcPct val="110000"/>
              </a:lnSpc>
              <a:buFont typeface="Arial"/>
              <a:buChar char="•"/>
            </a:pPr>
            <a:r>
              <a:rPr lang="x-none" sz="1600" dirty="0">
                <a:latin typeface="Times"/>
                <a:cs typeface="Times"/>
              </a:rPr>
              <a:t>Kyky tehdä yhteistyötä on tieteellisten selvitysten mukaan yksi syy Uumajan nopeaan kasvuun</a:t>
            </a:r>
            <a:endParaRPr lang="sv-SE" sz="1600" dirty="0">
              <a:latin typeface="Times"/>
              <a:cs typeface="Times"/>
            </a:endParaRPr>
          </a:p>
        </p:txBody>
      </p:sp>
      <p:pic>
        <p:nvPicPr>
          <p:cNvPr id="7" name="Bildobjekt 6" descr="umea-kommun-byggledare-1025-redigera.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3589" y="-2"/>
            <a:ext cx="4570413" cy="2876551"/>
          </a:xfrm>
          <a:prstGeom prst="rect">
            <a:avLst/>
          </a:prstGeom>
        </p:spPr>
      </p:pic>
      <p:pic>
        <p:nvPicPr>
          <p:cNvPr id="2" name="Bildobjekt 1" descr="Resurs 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00" y="1779939"/>
            <a:ext cx="7535949" cy="976432"/>
          </a:xfrm>
          <a:prstGeom prst="rect">
            <a:avLst/>
          </a:prstGeom>
        </p:spPr>
      </p:pic>
    </p:spTree>
    <p:extLst>
      <p:ext uri="{BB962C8B-B14F-4D97-AF65-F5344CB8AC3E}">
        <p14:creationId xmlns:p14="http://schemas.microsoft.com/office/powerpoint/2010/main" val="89233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IMG_262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2876550"/>
          </a:xfrm>
          <a:prstGeom prst="rect">
            <a:avLst/>
          </a:prstGeom>
        </p:spPr>
      </p:pic>
      <p:sp>
        <p:nvSpPr>
          <p:cNvPr id="9" name="Rektangel 8"/>
          <p:cNvSpPr/>
          <p:nvPr/>
        </p:nvSpPr>
        <p:spPr>
          <a:xfrm>
            <a:off x="457200" y="3059540"/>
            <a:ext cx="8299650" cy="738664"/>
          </a:xfrm>
          <a:prstGeom prst="rect">
            <a:avLst/>
          </a:prstGeom>
        </p:spPr>
        <p:txBody>
          <a:bodyPr wrap="square" rtlCol="0">
            <a:spAutoFit/>
          </a:bodyPr>
          <a:lstStyle/>
          <a:p>
            <a:pPr rtl="0"/>
            <a:r>
              <a:rPr lang="x-none" sz="2100" i="1" u="none" strike="noStrike" kern="1200" dirty="0">
                <a:solidFill>
                  <a:schemeClr val="tx1"/>
                </a:solidFill>
                <a:latin typeface="Times"/>
                <a:cs typeface="Times"/>
              </a:rPr>
              <a:t>Uumajan yliopisto ja SLU tarjoavat kehitysympäristön, </a:t>
            </a:r>
            <a:br>
              <a:rPr lang="sv-SE" sz="2100" i="1" u="none" strike="noStrike" kern="1200" baseline="0" dirty="0">
                <a:solidFill>
                  <a:schemeClr val="tx1"/>
                </a:solidFill>
                <a:latin typeface="Times"/>
                <a:cs typeface="Times"/>
              </a:rPr>
            </a:br>
            <a:r>
              <a:rPr lang="x-none" sz="2100" i="1" u="none" strike="noStrike" kern="1200" dirty="0">
                <a:solidFill>
                  <a:schemeClr val="tx1"/>
                </a:solidFill>
                <a:latin typeface="Times"/>
                <a:cs typeface="Times"/>
              </a:rPr>
              <a:t>joka vahvistaa koko Ruotsia </a:t>
            </a:r>
            <a:endParaRPr lang="sv-SE" sz="2100" i="1" dirty="0">
              <a:latin typeface="Times"/>
              <a:cs typeface="Times"/>
            </a:endParaRPr>
          </a:p>
        </p:txBody>
      </p:sp>
      <p:sp>
        <p:nvSpPr>
          <p:cNvPr id="10" name="Rektangel 9"/>
          <p:cNvSpPr/>
          <p:nvPr/>
        </p:nvSpPr>
        <p:spPr>
          <a:xfrm>
            <a:off x="457200" y="3798204"/>
            <a:ext cx="7501467" cy="1036694"/>
          </a:xfrm>
          <a:prstGeom prst="rect">
            <a:avLst/>
          </a:prstGeom>
        </p:spPr>
        <p:txBody>
          <a:bodyPr wrap="square" rtlCol="0">
            <a:spAutoFit/>
          </a:bodyPr>
          <a:lstStyle/>
          <a:p>
            <a:pPr marL="285750" indent="-285750" rtl="0">
              <a:lnSpc>
                <a:spcPct val="110000"/>
              </a:lnSpc>
              <a:buFont typeface="Arial"/>
              <a:buChar char="•"/>
            </a:pPr>
            <a:r>
              <a:rPr lang="x-none" sz="1400" u="none" strike="noStrike" kern="1200" dirty="0">
                <a:solidFill>
                  <a:schemeClr val="tx1"/>
                </a:solidFill>
                <a:latin typeface="Times"/>
                <a:cs typeface="Times"/>
              </a:rPr>
              <a:t>Kaksi yliopistoa: Uumajan yliopisto ja Ruotsin maatalousyliopisto (Sveriges Lantbruksuniversitet)</a:t>
            </a:r>
            <a:endParaRPr lang="sv-SE" sz="1400" u="none" strike="noStrike" kern="1200" baseline="0" dirty="0">
              <a:solidFill>
                <a:schemeClr val="tx1"/>
              </a:solidFill>
              <a:latin typeface="Times"/>
              <a:cs typeface="Times"/>
            </a:endParaRPr>
          </a:p>
          <a:p>
            <a:pPr marL="285750" indent="-285750" rtl="0">
              <a:lnSpc>
                <a:spcPct val="110000"/>
              </a:lnSpc>
              <a:buFont typeface="Arial"/>
              <a:buChar char="•"/>
            </a:pPr>
            <a:r>
              <a:rPr lang="x-none" sz="1400" u="none" strike="noStrike" kern="1200" dirty="0">
                <a:solidFill>
                  <a:schemeClr val="tx1"/>
                </a:solidFill>
                <a:latin typeface="Times"/>
                <a:cs typeface="Times"/>
              </a:rPr>
              <a:t>Uumajan yliopisto on laaja-alainen yliopisto, jossa on yli 3</a:t>
            </a:r>
            <a:r>
              <a:rPr lang="sv-SE" sz="1400" u="none" strike="noStrike" kern="1200" dirty="0">
                <a:solidFill>
                  <a:schemeClr val="tx1"/>
                </a:solidFill>
                <a:latin typeface="Times"/>
                <a:cs typeface="Times"/>
              </a:rPr>
              <a:t>4</a:t>
            </a:r>
            <a:r>
              <a:rPr lang="x-none" sz="1400" u="none" strike="noStrike" kern="1200" dirty="0">
                <a:solidFill>
                  <a:schemeClr val="tx1"/>
                </a:solidFill>
                <a:latin typeface="Times"/>
                <a:cs typeface="Times"/>
              </a:rPr>
              <a:t> 000 opiskelijaa </a:t>
            </a:r>
            <a:br>
              <a:rPr lang="sv-SE" sz="1400" u="none" strike="noStrike" kern="1200" dirty="0">
                <a:solidFill>
                  <a:schemeClr val="tx1"/>
                </a:solidFill>
                <a:latin typeface="Times"/>
                <a:cs typeface="Times"/>
              </a:rPr>
            </a:br>
            <a:r>
              <a:rPr lang="x-none" sz="1400" u="none" strike="noStrike" kern="1200" dirty="0">
                <a:solidFill>
                  <a:schemeClr val="tx1"/>
                </a:solidFill>
                <a:latin typeface="Times"/>
                <a:cs typeface="Times"/>
              </a:rPr>
              <a:t>ja 4 </a:t>
            </a:r>
            <a:r>
              <a:rPr lang="sv-SE" sz="1400" u="none" strike="noStrike" kern="1200" dirty="0">
                <a:solidFill>
                  <a:schemeClr val="tx1"/>
                </a:solidFill>
                <a:latin typeface="Times"/>
                <a:cs typeface="Times"/>
              </a:rPr>
              <a:t>0</a:t>
            </a:r>
            <a:r>
              <a:rPr lang="x-none" sz="1400" u="none" strike="noStrike" kern="1200" dirty="0">
                <a:solidFill>
                  <a:schemeClr val="tx1"/>
                </a:solidFill>
                <a:latin typeface="Times"/>
                <a:cs typeface="Times"/>
              </a:rPr>
              <a:t>00 työntekijää</a:t>
            </a:r>
            <a:endParaRPr lang="sv-SE" sz="1400" u="none" strike="noStrike" kern="1200" baseline="0" dirty="0">
              <a:solidFill>
                <a:schemeClr val="tx1"/>
              </a:solidFill>
              <a:latin typeface="Times"/>
              <a:cs typeface="Times"/>
            </a:endParaRPr>
          </a:p>
          <a:p>
            <a:pPr marL="285750" indent="-285750" rtl="0">
              <a:lnSpc>
                <a:spcPct val="110000"/>
              </a:lnSpc>
              <a:buFont typeface="Arial"/>
              <a:buChar char="•"/>
            </a:pPr>
            <a:r>
              <a:rPr lang="x-none" sz="1400" u="none" strike="noStrike" kern="1200" dirty="0">
                <a:solidFill>
                  <a:schemeClr val="tx1"/>
                </a:solidFill>
                <a:latin typeface="Times"/>
                <a:cs typeface="Times"/>
              </a:rPr>
              <a:t>Vahvoja tutkimusympäristöjä ja maailman johtavia koulutusohjelmia</a:t>
            </a:r>
            <a:endParaRPr lang="sv-SE" sz="1400" dirty="0">
              <a:latin typeface="Times"/>
              <a:cs typeface="Times"/>
            </a:endParaRPr>
          </a:p>
        </p:txBody>
      </p:sp>
      <p:pic>
        <p:nvPicPr>
          <p:cNvPr id="2" name="Bildobjekt 1" descr="Resurs 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00" y="1807388"/>
            <a:ext cx="3439819" cy="955734"/>
          </a:xfrm>
          <a:prstGeom prst="rect">
            <a:avLst/>
          </a:prstGeom>
        </p:spPr>
      </p:pic>
    </p:spTree>
    <p:extLst>
      <p:ext uri="{BB962C8B-B14F-4D97-AF65-F5344CB8AC3E}">
        <p14:creationId xmlns:p14="http://schemas.microsoft.com/office/powerpoint/2010/main" val="378407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MG_7436.jpg"/>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 y="-859688"/>
            <a:ext cx="9144000" cy="3736237"/>
          </a:xfrm>
          <a:prstGeom prst="rect">
            <a:avLst/>
          </a:prstGeom>
        </p:spPr>
      </p:pic>
      <p:sp>
        <p:nvSpPr>
          <p:cNvPr id="3" name="Rektangel 2"/>
          <p:cNvSpPr/>
          <p:nvPr/>
        </p:nvSpPr>
        <p:spPr>
          <a:xfrm>
            <a:off x="460532" y="3059540"/>
            <a:ext cx="4827144" cy="415498"/>
          </a:xfrm>
          <a:prstGeom prst="rect">
            <a:avLst/>
          </a:prstGeom>
        </p:spPr>
        <p:txBody>
          <a:bodyPr wrap="none" rtlCol="0">
            <a:spAutoFit/>
          </a:bodyPr>
          <a:lstStyle/>
          <a:p>
            <a:pPr rtl="0"/>
            <a:r>
              <a:rPr lang="x-none" sz="2100" i="1" dirty="0">
                <a:latin typeface="Times"/>
                <a:cs typeface="Times"/>
              </a:rPr>
              <a:t>Uumajan teollisuusyritykset – innovatiivisuuden perinne </a:t>
            </a:r>
            <a:endParaRPr lang="sv-SE" sz="2100" i="1" dirty="0">
              <a:latin typeface="Times"/>
              <a:cs typeface="Times"/>
            </a:endParaRPr>
          </a:p>
        </p:txBody>
      </p:sp>
      <p:sp>
        <p:nvSpPr>
          <p:cNvPr id="6" name="textruta 5"/>
          <p:cNvSpPr txBox="1"/>
          <p:nvPr/>
        </p:nvSpPr>
        <p:spPr>
          <a:xfrm>
            <a:off x="457199" y="3490913"/>
            <a:ext cx="6541912" cy="1697772"/>
          </a:xfrm>
          <a:prstGeom prst="rect">
            <a:avLst/>
          </a:prstGeom>
          <a:noFill/>
          <a:ln>
            <a:noFill/>
          </a:ln>
        </p:spPr>
        <p:txBody>
          <a:bodyPr wrap="square" rtlCol="0">
            <a:spAutoFit/>
            <a:scene3d>
              <a:camera prst="orthographicFront"/>
              <a:lightRig rig="threePt" dir="t"/>
            </a:scene3d>
            <a:sp3d>
              <a:contourClr>
                <a:schemeClr val="tx1"/>
              </a:contourClr>
            </a:sp3d>
          </a:bodyPr>
          <a:lstStyle/>
          <a:p>
            <a:pPr marL="285750" lvl="0" indent="-285750" rtl="0">
              <a:lnSpc>
                <a:spcPct val="110000"/>
              </a:lnSpc>
              <a:buFont typeface="Arial"/>
              <a:buChar char="•"/>
            </a:pPr>
            <a:r>
              <a:rPr lang="x-none" sz="1600" dirty="0">
                <a:latin typeface="Times"/>
                <a:cs typeface="Times"/>
              </a:rPr>
              <a:t>Volvo – kuorma-autojen hyttien laajamittainen tuotanto</a:t>
            </a:r>
          </a:p>
          <a:p>
            <a:pPr marL="285750" lvl="0" indent="-285750" rtl="0">
              <a:lnSpc>
                <a:spcPct val="110000"/>
              </a:lnSpc>
              <a:buFont typeface="Arial"/>
              <a:buChar char="•"/>
            </a:pPr>
            <a:r>
              <a:rPr lang="x-none" sz="1600" dirty="0">
                <a:latin typeface="Times"/>
                <a:cs typeface="Times"/>
              </a:rPr>
              <a:t>Ålö – maailman suurin etukuormainten valmistaja</a:t>
            </a:r>
          </a:p>
          <a:p>
            <a:pPr marL="285750" lvl="0" indent="-285750" rtl="0">
              <a:lnSpc>
                <a:spcPct val="110000"/>
              </a:lnSpc>
              <a:buFont typeface="Arial"/>
              <a:buChar char="•"/>
            </a:pPr>
            <a:r>
              <a:rPr lang="x-none" sz="1600" dirty="0">
                <a:latin typeface="Times"/>
                <a:cs typeface="Times"/>
              </a:rPr>
              <a:t>Komatsu Forest – maailman johtavia tuotantoyksikköjä metsäalalla</a:t>
            </a:r>
          </a:p>
          <a:p>
            <a:pPr marL="285750" indent="-285750" rtl="0">
              <a:lnSpc>
                <a:spcPct val="110000"/>
              </a:lnSpc>
              <a:buFont typeface="Arial"/>
              <a:buChar char="•"/>
            </a:pPr>
            <a:r>
              <a:rPr lang="fi-FI" sz="1600">
                <a:latin typeface="Times"/>
                <a:cs typeface="Times"/>
              </a:rPr>
              <a:t>Cytiva</a:t>
            </a:r>
            <a:r>
              <a:rPr lang="fi-FI" sz="1600" dirty="0">
                <a:latin typeface="Times"/>
                <a:cs typeface="Times"/>
              </a:rPr>
              <a:t> Uumaja – maailman johtava korkean teknologian instrumenttien ja järjestelmien valmistaja lääketieteelliseen tutkimukseen sekä rokotteiden ja biologisten lääkkeiden valmistukseen.</a:t>
            </a:r>
            <a:endParaRPr lang="sv-SE" sz="1600" dirty="0">
              <a:latin typeface="Times"/>
              <a:cs typeface="Times"/>
            </a:endParaRPr>
          </a:p>
        </p:txBody>
      </p:sp>
      <p:pic>
        <p:nvPicPr>
          <p:cNvPr id="4" name="Bildobjekt 3" descr="Resurs 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41" y="1079092"/>
            <a:ext cx="7431737" cy="1667874"/>
          </a:xfrm>
          <a:prstGeom prst="rect">
            <a:avLst/>
          </a:prstGeom>
        </p:spPr>
      </p:pic>
    </p:spTree>
    <p:extLst>
      <p:ext uri="{BB962C8B-B14F-4D97-AF65-F5344CB8AC3E}">
        <p14:creationId xmlns:p14="http://schemas.microsoft.com/office/powerpoint/2010/main" val="218668545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372</TotalTime>
  <Words>3051</Words>
  <Application>Microsoft Office PowerPoint</Application>
  <PresentationFormat>Bildspel på skärmen (16:9)</PresentationFormat>
  <Paragraphs>279</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Times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Racer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Racer</dc:creator>
  <cp:lastModifiedBy>Maria Lidberg</cp:lastModifiedBy>
  <cp:revision>44</cp:revision>
  <dcterms:created xsi:type="dcterms:W3CDTF">2017-09-25T09:42:25Z</dcterms:created>
  <dcterms:modified xsi:type="dcterms:W3CDTF">2023-02-20T07:25:45Z</dcterms:modified>
</cp:coreProperties>
</file>