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3" r:id="rId2"/>
    <p:sldId id="272" r:id="rId3"/>
    <p:sldId id="271" r:id="rId4"/>
    <p:sldId id="258" r:id="rId5"/>
    <p:sldId id="257" r:id="rId6"/>
    <p:sldId id="259" r:id="rId7"/>
    <p:sldId id="260" r:id="rId8"/>
    <p:sldId id="261" r:id="rId9"/>
    <p:sldId id="262" r:id="rId10"/>
    <p:sldId id="263" r:id="rId11"/>
    <p:sldId id="264" r:id="rId12"/>
    <p:sldId id="265" r:id="rId13"/>
    <p:sldId id="266" r:id="rId14"/>
    <p:sldId id="267" r:id="rId15"/>
    <p:sldId id="268" r:id="rId16"/>
    <p:sldId id="270" r:id="rId1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96">
          <p15:clr>
            <a:srgbClr val="A4A3A4"/>
          </p15:clr>
        </p15:guide>
        <p15:guide id="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61497" autoAdjust="0"/>
  </p:normalViewPr>
  <p:slideViewPr>
    <p:cSldViewPr snapToGrid="0" snapToObjects="1">
      <p:cViewPr varScale="1">
        <p:scale>
          <a:sx n="70" d="100"/>
          <a:sy n="70" d="100"/>
        </p:scale>
        <p:origin x="2418" y="60"/>
      </p:cViewPr>
      <p:guideLst>
        <p:guide orient="horz" pos="2160"/>
        <p:guide pos="2880"/>
        <p:guide orient="horz" pos="1696"/>
        <p:guide/>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0" d="100"/>
          <a:sy n="120" d="100"/>
        </p:scale>
        <p:origin x="2256" y="-2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idberg" userId="9ee88ee8-9279-4129-9d86-d2d9061c4ecc" providerId="ADAL" clId="{69202054-ADE5-4397-A631-757805A5751A}"/>
    <pc:docChg chg="undo custSel modSld">
      <pc:chgData name="Maria Lidberg" userId="9ee88ee8-9279-4129-9d86-d2d9061c4ecc" providerId="ADAL" clId="{69202054-ADE5-4397-A631-757805A5751A}" dt="2023-02-16T13:58:38.983" v="43" actId="20577"/>
      <pc:docMkLst>
        <pc:docMk/>
      </pc:docMkLst>
      <pc:sldChg chg="modSp mod modNotesTx">
        <pc:chgData name="Maria Lidberg" userId="9ee88ee8-9279-4129-9d86-d2d9061c4ecc" providerId="ADAL" clId="{69202054-ADE5-4397-A631-757805A5751A}" dt="2023-02-16T13:58:38.983" v="43" actId="20577"/>
        <pc:sldMkLst>
          <pc:docMk/>
          <pc:sldMk cId="1044712874" sldId="262"/>
        </pc:sldMkLst>
        <pc:spChg chg="mod">
          <ac:chgData name="Maria Lidberg" userId="9ee88ee8-9279-4129-9d86-d2d9061c4ecc" providerId="ADAL" clId="{69202054-ADE5-4397-A631-757805A5751A}" dt="2023-02-16T13:58:38.983" v="43" actId="20577"/>
          <ac:spMkLst>
            <pc:docMk/>
            <pc:sldMk cId="1044712874" sldId="262"/>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729C3F-4123-2C40-9215-A54A6DBED201}" type="datetimeFigureOut">
              <a:rPr lang="sv-SE" smtClean="0"/>
              <a:t>2023-02-16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6787D-E491-E44E-B8CC-EE6628BDD5C7}" type="slidenum">
              <a:rPr lang="sv-SE" smtClean="0"/>
              <a:t>‹#›</a:t>
            </a:fld>
            <a:endParaRPr lang="sv-SE"/>
          </a:p>
        </p:txBody>
      </p:sp>
    </p:spTree>
    <p:extLst>
      <p:ext uri="{BB962C8B-B14F-4D97-AF65-F5344CB8AC3E}">
        <p14:creationId xmlns:p14="http://schemas.microsoft.com/office/powerpoint/2010/main" val="207493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B4086-0330-914B-96D5-971173326A69}" type="datetimeFigureOut">
              <a:rPr lang="sv-SE" smtClean="0"/>
              <a:t>2023-02-16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10950-B497-CF4D-BBA8-4C871C58CBE3}" type="slidenum">
              <a:rPr lang="sv-SE" smtClean="0"/>
              <a:t>‹#›</a:t>
            </a:fld>
            <a:endParaRPr lang="sv-SE"/>
          </a:p>
        </p:txBody>
      </p:sp>
    </p:spTree>
    <p:extLst>
      <p:ext uri="{BB962C8B-B14F-4D97-AF65-F5344CB8AC3E}">
        <p14:creationId xmlns:p14="http://schemas.microsoft.com/office/powerpoint/2010/main" val="504114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lies in the north of Sweden, latitude 63°</a:t>
            </a:r>
          </a:p>
          <a:p>
            <a:r>
              <a:rPr lang="en-GB" sz="1200" b="0" kern="1200" noProof="0" dirty="0">
                <a:solidFill>
                  <a:schemeClr val="tx1"/>
                </a:solidFill>
                <a:effectLst/>
                <a:latin typeface="+mn-lt"/>
                <a:ea typeface="+mn-ea"/>
                <a:cs typeface="+mn-cs"/>
              </a:rPr>
              <a:t>The Gulf Stream provides a good climate, with four seasons</a:t>
            </a:r>
          </a:p>
          <a:p>
            <a:r>
              <a:rPr lang="en-GB" sz="1200" b="0" kern="1200" noProof="0" dirty="0">
                <a:solidFill>
                  <a:schemeClr val="tx1"/>
                </a:solidFill>
                <a:effectLst/>
                <a:latin typeface="+mn-lt"/>
                <a:ea typeface="+mn-ea"/>
                <a:cs typeface="+mn-cs"/>
              </a:rPr>
              <a:t>Umeå is located roughly 400 kilometres south of the Polar Circle</a:t>
            </a:r>
          </a:p>
          <a:p>
            <a:r>
              <a:rPr lang="en-GB" sz="1200" b="0" kern="1200" noProof="0" dirty="0">
                <a:solidFill>
                  <a:schemeClr val="tx1"/>
                </a:solidFill>
                <a:effectLst/>
                <a:latin typeface="+mn-lt"/>
                <a:ea typeface="+mn-ea"/>
                <a:cs typeface="+mn-cs"/>
              </a:rPr>
              <a:t>Umeå is the province capital of Västerbotten </a:t>
            </a:r>
          </a:p>
          <a:p>
            <a:r>
              <a:rPr lang="en-GB" sz="1200" b="0" kern="1200" noProof="0" dirty="0">
                <a:solidFill>
                  <a:schemeClr val="tx1"/>
                </a:solidFill>
                <a:effectLst/>
                <a:latin typeface="+mn-lt"/>
                <a:ea typeface="+mn-ea"/>
                <a:cs typeface="+mn-cs"/>
              </a:rPr>
              <a:t>Hours of sun: 1,782/year</a:t>
            </a:r>
          </a:p>
          <a:p>
            <a:r>
              <a:rPr lang="en-GB" sz="1200" b="0" kern="1200" noProof="0" dirty="0">
                <a:solidFill>
                  <a:schemeClr val="tx1"/>
                </a:solidFill>
                <a:effectLst/>
                <a:latin typeface="+mn-lt"/>
                <a:ea typeface="+mn-ea"/>
                <a:cs typeface="+mn-cs"/>
              </a:rPr>
              <a:t>Precipitation: 668 mm/year</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Residents: 127,119</a:t>
            </a:r>
          </a:p>
          <a:p>
            <a:r>
              <a:rPr lang="en-GB" sz="1200" b="0" kern="1200" noProof="0" dirty="0">
                <a:solidFill>
                  <a:schemeClr val="tx1"/>
                </a:solidFill>
                <a:effectLst/>
                <a:latin typeface="+mn-lt"/>
                <a:ea typeface="+mn-ea"/>
                <a:cs typeface="+mn-cs"/>
              </a:rPr>
              <a:t>Average age: 39</a:t>
            </a:r>
          </a:p>
          <a:p>
            <a:r>
              <a:rPr lang="en-GB" sz="1200" b="0" kern="1200" noProof="0" dirty="0">
                <a:solidFill>
                  <a:schemeClr val="tx1"/>
                </a:solidFill>
                <a:effectLst/>
                <a:latin typeface="+mn-lt"/>
                <a:ea typeface="+mn-ea"/>
                <a:cs typeface="+mn-cs"/>
              </a:rPr>
              <a:t>Number of businesses: 14,583</a:t>
            </a:r>
          </a:p>
          <a:p>
            <a:r>
              <a:rPr lang="en-GB" sz="1200" b="0" kern="1200" noProof="0" dirty="0">
                <a:solidFill>
                  <a:schemeClr val="tx1"/>
                </a:solidFill>
                <a:effectLst/>
                <a:latin typeface="+mn-lt"/>
                <a:ea typeface="+mn-ea"/>
                <a:cs typeface="+mn-cs"/>
              </a:rPr>
              <a:t>Number of students: 33,979</a:t>
            </a:r>
          </a:p>
          <a:p>
            <a:endParaRPr lang="en-GB" baseline="0" noProof="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1</a:t>
            </a:fld>
            <a:endParaRPr lang="sv-SE"/>
          </a:p>
        </p:txBody>
      </p:sp>
    </p:spTree>
    <p:extLst>
      <p:ext uri="{BB962C8B-B14F-4D97-AF65-F5344CB8AC3E}">
        <p14:creationId xmlns:p14="http://schemas.microsoft.com/office/powerpoint/2010/main" val="64848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has a long-standing tradition of innovation in technology.</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Access to a qualified workforce from Umeå University has made for strong growth.</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major national IT consultancy agencies are represented in Umeå, as well as more specialised firms. Technology developed in Umeå can be found in many of the mobile phone innovations sold internationally.</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There’s currently a wide range of IT-related ventures in Umeå, with companies focusing on fintech (financial technologies), new media solutions and an exciting gaming cluster.</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Broadband in Umeå is said to be among the fastest in the world, but what’s unknown to most is that Umeå has a city-wide network for all online gadgets – a prerequisite for growth in the Internet of Things. In 2019–2022, Umeå will serve as Sweden’s first test city for 5G.</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Among the most notable ventures, Google purchased Umeå-based Limes Audio in 2016.</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Umeå-based company Coldwood Interactives was awarded the Best Strategy Game prize for its game Unravel at Gamescom, the world’s biggest video game fair. The game Unravel Two received a D.I.C.E. Award in the category Best Family Game of the Year in 2018.</a:t>
            </a:r>
          </a:p>
        </p:txBody>
      </p:sp>
      <p:sp>
        <p:nvSpPr>
          <p:cNvPr id="4" name="Platshållare för bildnummer 3"/>
          <p:cNvSpPr>
            <a:spLocks noGrp="1"/>
          </p:cNvSpPr>
          <p:nvPr>
            <p:ph type="sldNum" sz="quarter" idx="10"/>
          </p:nvPr>
        </p:nvSpPr>
        <p:spPr/>
        <p:txBody>
          <a:bodyPr/>
          <a:lstStyle/>
          <a:p>
            <a:fld id="{9DB10950-B497-CF4D-BBA8-4C871C58CBE3}" type="slidenum">
              <a:rPr lang="sv-SE" smtClean="0"/>
              <a:t>10</a:t>
            </a:fld>
            <a:endParaRPr lang="sv-SE"/>
          </a:p>
        </p:txBody>
      </p:sp>
    </p:spTree>
    <p:extLst>
      <p:ext uri="{BB962C8B-B14F-4D97-AF65-F5344CB8AC3E}">
        <p14:creationId xmlns:p14="http://schemas.microsoft.com/office/powerpoint/2010/main" val="142103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is strategically located in northern Sweden, a fact reflected by the well-developed infrastructure.</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Two European highways pass through Umeå, and the airport has many daily departures to major cities.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Bothnia Line offers efficient freight transport and passenger transport. There are also regular ferry services connecting Umeå to Vaasa and Finland.</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airport is the seventh largest in Sweden. Over one million travellers</a:t>
            </a:r>
            <a:r>
              <a:rPr lang="en-GB" sz="1200" b="0" kern="1200" baseline="0" noProof="0" dirty="0">
                <a:solidFill>
                  <a:schemeClr val="tx1"/>
                </a:solidFill>
                <a:effectLst/>
                <a:latin typeface="+mn-lt"/>
                <a:ea typeface="+mn-ea"/>
                <a:cs typeface="+mn-cs"/>
              </a:rPr>
              <a:t> </a:t>
            </a:r>
            <a:r>
              <a:rPr lang="en-GB" sz="1200" b="0" kern="1200" noProof="0" dirty="0">
                <a:solidFill>
                  <a:schemeClr val="tx1"/>
                </a:solidFill>
                <a:effectLst/>
                <a:latin typeface="+mn-lt"/>
                <a:ea typeface="+mn-ea"/>
                <a:cs typeface="+mn-cs"/>
              </a:rPr>
              <a:t>pass through the gates every year. Seven airlines</a:t>
            </a:r>
            <a:r>
              <a:rPr lang="en-GB" sz="1200" b="0" kern="1200" baseline="0" noProof="0" dirty="0">
                <a:solidFill>
                  <a:schemeClr val="tx1"/>
                </a:solidFill>
                <a:effectLst/>
                <a:latin typeface="+mn-lt"/>
                <a:ea typeface="+mn-ea"/>
                <a:cs typeface="+mn-cs"/>
              </a:rPr>
              <a:t> serve </a:t>
            </a:r>
            <a:r>
              <a:rPr lang="en-GB" sz="1200" b="0" kern="1200" noProof="0" dirty="0">
                <a:solidFill>
                  <a:schemeClr val="tx1"/>
                </a:solidFill>
                <a:effectLst/>
                <a:latin typeface="+mn-lt"/>
                <a:ea typeface="+mn-ea"/>
                <a:cs typeface="+mn-cs"/>
              </a:rPr>
              <a:t>the airport, with direct routes to Helsinki, Stockholm Arlanda and Stockholm Bromma, as well as a large number of charter destinations. Further expansion is planned.</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Harbour is one of the largest in northern Scandinavia, with </a:t>
            </a:r>
            <a:r>
              <a:rPr lang="sv-SE" sz="1200" b="0" kern="1200" dirty="0">
                <a:solidFill>
                  <a:schemeClr val="tx1"/>
                </a:solidFill>
                <a:effectLst/>
                <a:latin typeface="+mn-lt"/>
                <a:ea typeface="+mn-ea"/>
                <a:cs typeface="+mn-cs"/>
              </a:rPr>
              <a:t>annual </a:t>
            </a:r>
            <a:r>
              <a:rPr lang="en-GB" sz="1200" b="0" kern="1200" noProof="0" dirty="0">
                <a:solidFill>
                  <a:schemeClr val="tx1"/>
                </a:solidFill>
                <a:effectLst/>
                <a:latin typeface="+mn-lt"/>
                <a:ea typeface="+mn-ea"/>
                <a:cs typeface="+mn-cs"/>
              </a:rPr>
              <a:t>cargo volumes of around 2.3 million tons.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Half the products passing through the harbour are forest-related, including kraftliner, wood supplies and more. The harbour is strategically situated to take advantage</a:t>
            </a:r>
            <a:r>
              <a:rPr lang="en-GB" sz="1200" b="0" kern="1200" baseline="0" noProof="0" dirty="0">
                <a:solidFill>
                  <a:schemeClr val="tx1"/>
                </a:solidFill>
                <a:effectLst/>
                <a:latin typeface="+mn-lt"/>
                <a:ea typeface="+mn-ea"/>
                <a:cs typeface="+mn-cs"/>
              </a:rPr>
              <a:t> of </a:t>
            </a:r>
            <a:r>
              <a:rPr lang="en-GB" sz="1200" b="0" kern="1200" noProof="0" dirty="0">
                <a:solidFill>
                  <a:schemeClr val="tx1"/>
                </a:solidFill>
                <a:effectLst/>
                <a:latin typeface="+mn-lt"/>
                <a:ea typeface="+mn-ea"/>
                <a:cs typeface="+mn-cs"/>
              </a:rPr>
              <a:t>the shortest distance between Sweden and Finland, crossing the northern Bothnian Sea. The harbour is open all year round.</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From Umeå, there are daily ferry departures to Vaasa in Finland. A new, modern and more eco-friendly ferry will replace the current vessel in April 2021.</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Bothnia Line efficiently connects Umeå with the rest of Sweden and Europe, providing both passenger and freight transport. A decision was recently made to extend the line to the north, creating the North Bothnia Line.</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Nordic Logistic Center is a combined terminal for intermodal distribution of goods transported by rail, road and sea. The facility, located in Umeå, also houses third-party storage units.</a:t>
            </a:r>
          </a:p>
          <a:p>
            <a:endParaRPr lang="sv-SE" sz="1200" b="0" kern="1200" dirty="0">
              <a:solidFill>
                <a:schemeClr val="tx1"/>
              </a:solidFill>
              <a:effectLst/>
              <a:latin typeface="+mn-lt"/>
              <a:ea typeface="+mn-ea"/>
              <a:cs typeface="+mn-cs"/>
            </a:endParaRPr>
          </a:p>
          <a:p>
            <a:endParaRPr lang="sv-SE" b="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11</a:t>
            </a:fld>
            <a:endParaRPr lang="sv-SE"/>
          </a:p>
        </p:txBody>
      </p:sp>
    </p:spTree>
    <p:extLst>
      <p:ext uri="{BB962C8B-B14F-4D97-AF65-F5344CB8AC3E}">
        <p14:creationId xmlns:p14="http://schemas.microsoft.com/office/powerpoint/2010/main" val="150736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The commitment to sustainability issues in Umeå is huge. This has, among other things, resulted in the title 2016 Swedish Earth Hour Capital, and made Umeå the 2</a:t>
            </a:r>
            <a:r>
              <a:rPr lang="en-GB" sz="1200" b="0" kern="1200" baseline="30000" noProof="0" dirty="0">
                <a:solidFill>
                  <a:schemeClr val="tx1"/>
                </a:solidFill>
                <a:effectLst/>
                <a:latin typeface="+mn-lt"/>
                <a:ea typeface="+mn-ea"/>
                <a:cs typeface="+mn-cs"/>
              </a:rPr>
              <a:t>nd</a:t>
            </a:r>
            <a:r>
              <a:rPr lang="en-GB" sz="1200" b="0" kern="1200" noProof="0" dirty="0">
                <a:solidFill>
                  <a:schemeClr val="tx1"/>
                </a:solidFill>
                <a:effectLst/>
                <a:latin typeface="+mn-lt"/>
                <a:ea typeface="+mn-ea"/>
                <a:cs typeface="+mn-cs"/>
              </a:rPr>
              <a:t> runner up for European Green Capital three years in a row.</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Co-creation was the key factor when Umeå applied for – and won – the title European Capital of Culture in 2014. The city has a long tradition of DIY spirit.</a:t>
            </a:r>
          </a:p>
          <a:p>
            <a:r>
              <a:rPr lang="en-GB" sz="1200" b="0" kern="1200" noProof="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Ensuring equal allocation between men and women with regard to use of training facilities</a:t>
            </a:r>
            <a:r>
              <a:rPr lang="en-GB" sz="1200" b="0" kern="1200" noProof="0" dirty="0">
                <a:solidFill>
                  <a:schemeClr val="tx1"/>
                </a:solidFill>
                <a:effectLst/>
                <a:latin typeface="+mn-lt"/>
                <a:ea typeface="+mn-ea"/>
                <a:cs typeface="+mn-cs"/>
              </a:rPr>
              <a:t>, Umeå has produced some of the country’s most successful female athletes, with top teams in soccer, basketball, floorball and many other sports.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After having been runner-up on two occasions, Umeå was named Sweden’s top city for sport in 2018. </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The Social Progress Index measures quality of life based on a number of factors. Northern Sweden has been named the best in the EU.</a:t>
            </a:r>
          </a:p>
          <a:p>
            <a:endParaRPr lang="sv-SE"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12</a:t>
            </a:fld>
            <a:endParaRPr lang="sv-SE"/>
          </a:p>
        </p:txBody>
      </p:sp>
    </p:spTree>
    <p:extLst>
      <p:ext uri="{BB962C8B-B14F-4D97-AF65-F5344CB8AC3E}">
        <p14:creationId xmlns:p14="http://schemas.microsoft.com/office/powerpoint/2010/main" val="320775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The residents of Umeå are environmentally conscious to a great degree. This drives municipal organisations to work actively on sustainability issues, often in collaboration with the university and local industry. </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2016 Earth Hour Capital</a:t>
            </a:r>
          </a:p>
          <a:p>
            <a:r>
              <a:rPr lang="en-GB" sz="1200" b="0" kern="1200" noProof="0" dirty="0">
                <a:solidFill>
                  <a:schemeClr val="tx1"/>
                </a:solidFill>
                <a:effectLst/>
                <a:latin typeface="+mn-lt"/>
                <a:ea typeface="+mn-ea"/>
                <a:cs typeface="+mn-cs"/>
              </a:rPr>
              <a:t>An international jury crowned Umeå the 2016 Earth Hour Capital. The jury was impressed by the city’s ability to forcefully pursue its climate strategies, and how several substantial initiatives make it easier for industries and citizens to make sustainable choices.</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Green Umeå</a:t>
            </a:r>
          </a:p>
          <a:p>
            <a:r>
              <a:rPr lang="en-GB" sz="1200" b="0" kern="1200" noProof="0" dirty="0">
                <a:solidFill>
                  <a:schemeClr val="tx1"/>
                </a:solidFill>
                <a:effectLst/>
                <a:latin typeface="+mn-lt"/>
                <a:ea typeface="+mn-ea"/>
                <a:cs typeface="+mn-cs"/>
              </a:rPr>
              <a:t>The Green Umeå initiative was implemented by the municipality and rallies companies, organisations and individuals with a vision for a greener future in Umeå and the northern region.</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European Green Capital</a:t>
            </a:r>
          </a:p>
          <a:p>
            <a:r>
              <a:rPr lang="en-GB" sz="1200" b="0" kern="1200" noProof="0" dirty="0">
                <a:solidFill>
                  <a:schemeClr val="tx1"/>
                </a:solidFill>
                <a:effectLst/>
                <a:latin typeface="+mn-lt"/>
                <a:ea typeface="+mn-ea"/>
                <a:cs typeface="+mn-cs"/>
              </a:rPr>
              <a:t>Three-time runner up for European Green Capital, Umeå has set an example in its efforts to be a sustainable city. Umeå has distinguished itself in the following fields:</a:t>
            </a:r>
          </a:p>
          <a:p>
            <a:r>
              <a:rPr lang="en-GB" sz="1200" b="0" kern="1200" noProof="0" dirty="0">
                <a:solidFill>
                  <a:schemeClr val="tx1"/>
                </a:solidFill>
                <a:effectLst/>
                <a:latin typeface="+mn-lt"/>
                <a:ea typeface="+mn-ea"/>
                <a:cs typeface="+mn-cs"/>
              </a:rPr>
              <a:t>1. Noise</a:t>
            </a:r>
          </a:p>
          <a:p>
            <a:r>
              <a:rPr lang="en-GB" sz="1200" b="0" kern="1200" noProof="0" dirty="0">
                <a:solidFill>
                  <a:schemeClr val="tx1"/>
                </a:solidFill>
                <a:effectLst/>
                <a:latin typeface="+mn-lt"/>
                <a:ea typeface="+mn-ea"/>
                <a:cs typeface="+mn-cs"/>
              </a:rPr>
              <a:t>2. Energy and environmental innovation </a:t>
            </a:r>
          </a:p>
          <a:p>
            <a:r>
              <a:rPr lang="en-GB" sz="1200" b="0" kern="1200" noProof="0" dirty="0">
                <a:solidFill>
                  <a:schemeClr val="tx1"/>
                </a:solidFill>
                <a:effectLst/>
                <a:latin typeface="+mn-lt"/>
                <a:ea typeface="+mn-ea"/>
                <a:cs typeface="+mn-cs"/>
              </a:rPr>
              <a:t>3. Sustainable employment</a:t>
            </a:r>
          </a:p>
          <a:p>
            <a:endParaRPr lang="sv-SE"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13</a:t>
            </a:fld>
            <a:endParaRPr lang="sv-SE"/>
          </a:p>
        </p:txBody>
      </p:sp>
    </p:spTree>
    <p:extLst>
      <p:ext uri="{BB962C8B-B14F-4D97-AF65-F5344CB8AC3E}">
        <p14:creationId xmlns:p14="http://schemas.microsoft.com/office/powerpoint/2010/main" val="21583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has a very rich cultural scene.</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For many decades, Umeå has put more resources into culture than other Swedish cities. We believe this is one of the reasons why so many people choose to come here. </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One could argue that the versatility of culture gives people the ability to see the world from different perspectives, making the individual more involved in creating a sustainable community.</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We’d like to think this is the case in Umeå. The keywords in Umeå’s application for European Capital of Culture were the art of curiosity, compassion and co-creation. This really sums up what’s so special about Umeå. There’s a long history of commitment, and commitment is important in a democracy.</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Being the European Capital of Culture served as a great showcase towards Europe. We’ve utilised this to show that we’re one of the foremost cities in Europe when it comes to culture. Through Umeå2014, cultural exchange with Europe has increased, and it’s given Europe the chance to acquaint itself with the cultural life of Umeå. And we’ve created strong bonds with new European friends.</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When it comes to describing the culture of Umeå, it’s tempting to simply list the many museums, the extensive repertoire of NorrlandsOperan, the many dance groups, the art and music scene and the festivals. But we believe everyone can relate to culture, and that culture builds strong communities. That’s why we keep pursuing</a:t>
            </a:r>
            <a:r>
              <a:rPr lang="en-GB" sz="1200" b="0" kern="1200" baseline="0" noProof="0" dirty="0">
                <a:solidFill>
                  <a:schemeClr val="tx1"/>
                </a:solidFill>
                <a:effectLst/>
                <a:latin typeface="+mn-lt"/>
                <a:ea typeface="+mn-ea"/>
                <a:cs typeface="+mn-cs"/>
              </a:rPr>
              <a:t> </a:t>
            </a:r>
            <a:r>
              <a:rPr lang="en-GB" sz="1200" b="0" kern="1200" noProof="0" dirty="0">
                <a:solidFill>
                  <a:schemeClr val="tx1"/>
                </a:solidFill>
                <a:effectLst/>
                <a:latin typeface="+mn-lt"/>
                <a:ea typeface="+mn-ea"/>
                <a:cs typeface="+mn-cs"/>
              </a:rPr>
              <a:t>cultural activities in Umeå.</a:t>
            </a:r>
          </a:p>
          <a:p>
            <a:endParaRPr lang="sv-S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DB10950-B497-CF4D-BBA8-4C871C58CBE3}" type="slidenum">
              <a:rPr lang="sv-SE" smtClean="0"/>
              <a:t>14</a:t>
            </a:fld>
            <a:endParaRPr lang="sv-SE"/>
          </a:p>
        </p:txBody>
      </p:sp>
    </p:spTree>
    <p:extLst>
      <p:ext uri="{BB962C8B-B14F-4D97-AF65-F5344CB8AC3E}">
        <p14:creationId xmlns:p14="http://schemas.microsoft.com/office/powerpoint/2010/main" val="182063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In Umeå there’s always an opportunity to exercise, indoors and outdoors, all year round.</a:t>
            </a:r>
          </a:p>
          <a:p>
            <a:r>
              <a:rPr lang="en-GB" sz="1200" b="0" kern="1200" noProof="0" dirty="0">
                <a:solidFill>
                  <a:schemeClr val="tx1"/>
                </a:solidFill>
                <a:effectLst/>
                <a:latin typeface="+mn-lt"/>
                <a:ea typeface="+mn-ea"/>
                <a:cs typeface="+mn-cs"/>
              </a:rPr>
              <a:t>Around the city there’s a wide range of gyms, cross-country tracks, riding schools, skate parks, ski slopes, curling facilities, hockey rinks and much, much more. </a:t>
            </a:r>
          </a:p>
          <a:p>
            <a:r>
              <a:rPr lang="en-GB" sz="1200" b="0" kern="1200" noProof="0" dirty="0">
                <a:solidFill>
                  <a:schemeClr val="tx1"/>
                </a:solidFill>
                <a:effectLst/>
                <a:latin typeface="+mn-lt"/>
                <a:ea typeface="+mn-ea"/>
                <a:cs typeface="+mn-cs"/>
              </a:rPr>
              <a:t>There are also beautiful hiking trails, bike paths and opportunities for fishing and various outdoor activities. </a:t>
            </a:r>
          </a:p>
          <a:p>
            <a:r>
              <a:rPr lang="en-GB" sz="1200" b="0" kern="1200" noProof="0" dirty="0">
                <a:solidFill>
                  <a:schemeClr val="tx1"/>
                </a:solidFill>
                <a:effectLst/>
                <a:latin typeface="+mn-lt"/>
                <a:ea typeface="+mn-ea"/>
                <a:cs typeface="+mn-cs"/>
              </a:rPr>
              <a:t>Next to the university campus you’ll find IKSU – one of Europe’s largest training facilities. It’s one of Sweden’s busiest buildings, with more than 30,000 visitors a week.</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At the beginning of the 21</a:t>
            </a:r>
            <a:r>
              <a:rPr lang="en-GB" sz="1200" b="0" kern="1200" baseline="30000" noProof="0" dirty="0">
                <a:solidFill>
                  <a:schemeClr val="tx1"/>
                </a:solidFill>
                <a:effectLst/>
                <a:latin typeface="+mn-lt"/>
                <a:ea typeface="+mn-ea"/>
                <a:cs typeface="+mn-cs"/>
              </a:rPr>
              <a:t>st</a:t>
            </a:r>
            <a:r>
              <a:rPr lang="en-GB" sz="1200" b="0" kern="1200" noProof="0" dirty="0">
                <a:solidFill>
                  <a:schemeClr val="tx1"/>
                </a:solidFill>
                <a:effectLst/>
                <a:latin typeface="+mn-lt"/>
                <a:ea typeface="+mn-ea"/>
                <a:cs typeface="+mn-cs"/>
              </a:rPr>
              <a:t> century Umeå made a groundbreaking decision: equal training time for men and women. This has resulted in some incredibly successful female sports teams, for example:</a:t>
            </a:r>
          </a:p>
          <a:p>
            <a:r>
              <a:rPr lang="en-GB" sz="1200" b="0" kern="1200" noProof="0" dirty="0">
                <a:solidFill>
                  <a:schemeClr val="tx1"/>
                </a:solidFill>
                <a:effectLst/>
                <a:latin typeface="+mn-lt"/>
                <a:ea typeface="+mn-ea"/>
                <a:cs typeface="+mn-cs"/>
              </a:rPr>
              <a:t> </a:t>
            </a:r>
          </a:p>
          <a:p>
            <a:r>
              <a:rPr lang="en-GB" sz="1200" b="1" kern="1200" noProof="0" dirty="0">
                <a:solidFill>
                  <a:schemeClr val="tx1"/>
                </a:solidFill>
                <a:effectLst/>
                <a:latin typeface="+mn-lt"/>
                <a:ea typeface="+mn-ea"/>
                <a:cs typeface="+mn-cs"/>
              </a:rPr>
              <a:t>Umeå IK football</a:t>
            </a:r>
          </a:p>
          <a:p>
            <a:r>
              <a:rPr lang="en-GB" sz="1200" b="0" kern="1200" noProof="0" dirty="0">
                <a:solidFill>
                  <a:schemeClr val="tx1"/>
                </a:solidFill>
                <a:effectLst/>
                <a:latin typeface="+mn-lt"/>
                <a:ea typeface="+mn-ea"/>
                <a:cs typeface="+mn-cs"/>
              </a:rPr>
              <a:t>7 Swedish Championship titles</a:t>
            </a:r>
          </a:p>
          <a:p>
            <a:r>
              <a:rPr lang="en-GB" sz="1200" b="0" kern="1200" noProof="0" dirty="0">
                <a:solidFill>
                  <a:schemeClr val="tx1"/>
                </a:solidFill>
                <a:effectLst/>
                <a:latin typeface="+mn-lt"/>
                <a:ea typeface="+mn-ea"/>
                <a:cs typeface="+mn-cs"/>
              </a:rPr>
              <a:t>4 Swedish Cup titles</a:t>
            </a:r>
          </a:p>
          <a:p>
            <a:r>
              <a:rPr lang="en-GB" sz="1200" b="0" kern="1200" noProof="0" dirty="0">
                <a:solidFill>
                  <a:schemeClr val="tx1"/>
                </a:solidFill>
                <a:effectLst/>
                <a:latin typeface="+mn-lt"/>
                <a:ea typeface="+mn-ea"/>
                <a:cs typeface="+mn-cs"/>
              </a:rPr>
              <a:t>2nd in UEFA Women’s Cup/UEFA Women’s Champions League (2007/2008)</a:t>
            </a:r>
          </a:p>
          <a:p>
            <a:r>
              <a:rPr lang="en-GB" sz="1200" b="0" kern="1200" noProof="0" dirty="0">
                <a:solidFill>
                  <a:schemeClr val="tx1"/>
                </a:solidFill>
                <a:effectLst/>
                <a:latin typeface="+mn-lt"/>
                <a:ea typeface="+mn-ea"/>
                <a:cs typeface="+mn-cs"/>
              </a:rPr>
              <a:t> </a:t>
            </a:r>
          </a:p>
          <a:p>
            <a:r>
              <a:rPr lang="en-GB" sz="1200" b="1" kern="1200" noProof="0" dirty="0">
                <a:solidFill>
                  <a:schemeClr val="tx1"/>
                </a:solidFill>
                <a:effectLst/>
                <a:latin typeface="+mn-lt"/>
                <a:ea typeface="+mn-ea"/>
                <a:cs typeface="+mn-cs"/>
              </a:rPr>
              <a:t>IKSU floorball</a:t>
            </a:r>
          </a:p>
          <a:p>
            <a:r>
              <a:rPr lang="en-GB" sz="1200" b="0" kern="1200" noProof="0" dirty="0">
                <a:solidFill>
                  <a:schemeClr val="tx1"/>
                </a:solidFill>
                <a:effectLst/>
                <a:latin typeface="+mn-lt"/>
                <a:ea typeface="+mn-ea"/>
                <a:cs typeface="+mn-cs"/>
              </a:rPr>
              <a:t>6 Swedish Championship titles</a:t>
            </a:r>
          </a:p>
          <a:p>
            <a:r>
              <a:rPr lang="en-GB" sz="1200" b="0" kern="1200" noProof="0" dirty="0">
                <a:solidFill>
                  <a:schemeClr val="tx1"/>
                </a:solidFill>
                <a:effectLst/>
                <a:latin typeface="+mn-lt"/>
                <a:ea typeface="+mn-ea"/>
                <a:cs typeface="+mn-cs"/>
              </a:rPr>
              <a:t>6 European Cup titles</a:t>
            </a:r>
          </a:p>
          <a:p>
            <a:r>
              <a:rPr lang="en-GB" sz="1200" b="0" kern="1200" noProof="0" dirty="0">
                <a:solidFill>
                  <a:schemeClr val="tx1"/>
                </a:solidFill>
                <a:effectLst/>
                <a:latin typeface="+mn-lt"/>
                <a:ea typeface="+mn-ea"/>
                <a:cs typeface="+mn-cs"/>
              </a:rPr>
              <a:t> </a:t>
            </a:r>
          </a:p>
          <a:p>
            <a:r>
              <a:rPr lang="en-GB" sz="1200" b="1" kern="1200" noProof="0" dirty="0">
                <a:solidFill>
                  <a:schemeClr val="tx1"/>
                </a:solidFill>
                <a:effectLst/>
                <a:latin typeface="+mn-lt"/>
                <a:ea typeface="+mn-ea"/>
                <a:cs typeface="+mn-cs"/>
              </a:rPr>
              <a:t>Udominate basketball/A3 basketball</a:t>
            </a:r>
          </a:p>
          <a:p>
            <a:r>
              <a:rPr lang="en-GB" sz="1200" b="0" kern="1200" noProof="0" dirty="0">
                <a:solidFill>
                  <a:schemeClr val="tx1"/>
                </a:solidFill>
                <a:effectLst/>
                <a:latin typeface="+mn-lt"/>
                <a:ea typeface="+mn-ea"/>
                <a:cs typeface="+mn-cs"/>
              </a:rPr>
              <a:t>4 Swedish Championship silver medals</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Umeå University is one of three national schools of sport sciences.</a:t>
            </a:r>
          </a:p>
          <a:p>
            <a:r>
              <a:rPr lang="en-GB" sz="1200" b="0" kern="1200" noProof="0" dirty="0">
                <a:solidFill>
                  <a:schemeClr val="tx1"/>
                </a:solidFill>
                <a:effectLst/>
                <a:latin typeface="+mn-lt"/>
                <a:ea typeface="+mn-ea"/>
                <a:cs typeface="+mn-cs"/>
              </a:rPr>
              <a:t>To strengthen the competitive level of Swedish sports and enable high-level athletes to combine sports with academic studies, Sports in Sweden (Riksidrottsförbundet) has worked to create national sports universities that can offer our top athletes customised study programmes combining sports and studies.</a:t>
            </a:r>
          </a:p>
        </p:txBody>
      </p:sp>
      <p:sp>
        <p:nvSpPr>
          <p:cNvPr id="4" name="Platshållare för bildnummer 3"/>
          <p:cNvSpPr>
            <a:spLocks noGrp="1"/>
          </p:cNvSpPr>
          <p:nvPr>
            <p:ph type="sldNum" sz="quarter" idx="10"/>
          </p:nvPr>
        </p:nvSpPr>
        <p:spPr/>
        <p:txBody>
          <a:bodyPr/>
          <a:lstStyle/>
          <a:p>
            <a:fld id="{9DB10950-B497-CF4D-BBA8-4C871C58CBE3}" type="slidenum">
              <a:rPr lang="sv-SE" smtClean="0"/>
              <a:t>15</a:t>
            </a:fld>
            <a:endParaRPr lang="sv-SE"/>
          </a:p>
        </p:txBody>
      </p:sp>
    </p:spTree>
    <p:extLst>
      <p:ext uri="{BB962C8B-B14F-4D97-AF65-F5344CB8AC3E}">
        <p14:creationId xmlns:p14="http://schemas.microsoft.com/office/powerpoint/2010/main" val="227076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is part of the international context. Every day you’ll find companies, scientists, cultural figures, athletes and others who question the norm, challenge the expected and suggest new solutions.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produces numerous examples of products, methods and scientific findings at the cutting edge of development.</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hallmarks of a resident of Umeå are a questioning mind, an openness to new ideas and impressions and an idealistic mentality.</a:t>
            </a:r>
          </a:p>
          <a:p>
            <a:r>
              <a:rPr lang="en-GB" sz="1200" b="0" kern="1200" noProof="0" dirty="0">
                <a:solidFill>
                  <a:schemeClr val="tx1"/>
                </a:solidFill>
                <a:effectLst/>
                <a:latin typeface="+mn-lt"/>
                <a:ea typeface="+mn-ea"/>
                <a:cs typeface="+mn-cs"/>
              </a:rPr>
              <a:t>Creativity, commitment and openness, as well as entrepreneurship and trust, also define the overall attitude in Umeå. Taking all those factors together makes Umeå a progressive role model. We believe the world needs seminal solutions to its existing challenges.</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We believe the world would be a better place if more people shared this attitude.</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16</a:t>
            </a:fld>
            <a:endParaRPr lang="sv-SE"/>
          </a:p>
        </p:txBody>
      </p:sp>
    </p:spTree>
    <p:extLst>
      <p:ext uri="{BB962C8B-B14F-4D97-AF65-F5344CB8AC3E}">
        <p14:creationId xmlns:p14="http://schemas.microsoft.com/office/powerpoint/2010/main" val="256411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dirty="0">
                <a:solidFill>
                  <a:schemeClr val="tx1"/>
                </a:solidFill>
                <a:effectLst/>
                <a:latin typeface="+mn-lt"/>
                <a:ea typeface="+mn-ea"/>
                <a:cs typeface="+mn-cs"/>
              </a:rPr>
              <a:t>Over the past 50 years Umeå has displayed constant growth, making it the fastest-growing region in northern Sweden.</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Umeå is the most populous municipality in northern Sweden.</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Situated just a few </a:t>
            </a:r>
            <a:r>
              <a:rPr lang="en-GB" sz="1200" b="0" kern="1200" noProof="0" dirty="0">
                <a:solidFill>
                  <a:schemeClr val="tx1"/>
                </a:solidFill>
                <a:effectLst/>
                <a:latin typeface="+mn-lt"/>
                <a:ea typeface="+mn-ea"/>
                <a:cs typeface="+mn-cs"/>
              </a:rPr>
              <a:t>kilometres</a:t>
            </a:r>
            <a:r>
              <a:rPr lang="en-GB" sz="1200" b="0" kern="1200" dirty="0">
                <a:solidFill>
                  <a:schemeClr val="tx1"/>
                </a:solidFill>
                <a:effectLst/>
                <a:latin typeface="+mn-lt"/>
                <a:ea typeface="+mn-ea"/>
                <a:cs typeface="+mn-cs"/>
              </a:rPr>
              <a:t> from the city centre, Umeå Airport has one of the country’s busiest runways, with over one million travellers passing through the gates every year.</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E4 and E12 highways, as well as the Bothnia Line, pass through Umeå.</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Every </a:t>
            </a:r>
            <a:r>
              <a:rPr lang="en-GB" sz="1200" b="0" kern="1200" noProof="0" dirty="0">
                <a:solidFill>
                  <a:schemeClr val="tx1"/>
                </a:solidFill>
                <a:effectLst/>
                <a:latin typeface="+mn-lt"/>
                <a:ea typeface="+mn-ea"/>
                <a:cs typeface="+mn-cs"/>
              </a:rPr>
              <a:t>year</a:t>
            </a:r>
            <a:r>
              <a:rPr lang="en-GB" sz="1200" b="0" kern="1200" dirty="0">
                <a:solidFill>
                  <a:schemeClr val="tx1"/>
                </a:solidFill>
                <a:effectLst/>
                <a:latin typeface="+mn-lt"/>
                <a:ea typeface="+mn-ea"/>
                <a:cs typeface="+mn-cs"/>
              </a:rPr>
              <a:t> 1,000 new jobs are created, and unemployment figures are among the lowest in the country.</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Right now several property development projects are under way, with many more planned over the next 10 years.</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Umeå is the leading industrial city in northern Sweden, with an ongoing tradition of world-leading innovation in several fields.</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Our two universities – Umeå University and the Swedish University of Agricultural Sciences – supply knowledge and competence to industries all over Sweden. Through collaborations between the academic world and industry, new enterprises and innovations are taking shape.</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close interaction between the university and the university hospital stimulates technical development and supports the scientific environment.</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commitment to sustainability issues in Umeå is huge. This has, among other things, resulted in the title 2016 Swedish Earth Hour Capital and made Umeå the 2</a:t>
            </a:r>
            <a:r>
              <a:rPr lang="en-GB" sz="1200" b="0" kern="1200" baseline="30000" dirty="0">
                <a:solidFill>
                  <a:schemeClr val="tx1"/>
                </a:solidFill>
                <a:effectLst/>
                <a:latin typeface="+mn-lt"/>
                <a:ea typeface="+mn-ea"/>
                <a:cs typeface="+mn-cs"/>
              </a:rPr>
              <a:t>nd</a:t>
            </a:r>
            <a:r>
              <a:rPr lang="en-GB" sz="1200" b="0" kern="1200" dirty="0">
                <a:solidFill>
                  <a:schemeClr val="tx1"/>
                </a:solidFill>
                <a:effectLst/>
                <a:latin typeface="+mn-lt"/>
                <a:ea typeface="+mn-ea"/>
                <a:cs typeface="+mn-cs"/>
              </a:rPr>
              <a:t> runner up for European Green Capital three years in a row.</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Co-creation was the key factor when Umeå applied for – and won – the title European Capital of Culture in 2014. Umeå also took the runner-up spot in its application for European Capital of Innovation 2018.</a:t>
            </a:r>
          </a:p>
          <a:p>
            <a:r>
              <a:rPr lang="en-GB" sz="1200" b="0" kern="1200" dirty="0">
                <a:solidFill>
                  <a:schemeClr val="tx1"/>
                </a:solidFill>
                <a:effectLst/>
                <a:latin typeface="+mn-lt"/>
                <a:ea typeface="+mn-ea"/>
                <a:cs typeface="+mn-cs"/>
              </a:rPr>
              <a:t>The city has a long tradition of DIY spirit.</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Ensuring equal allocation between men and women with regard to use of training facilities, Umeå has produced some of the country’s most successful female athletes, with top teams in soccer, basketball, floorball and many other sports.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Social Progress Index measures quality of life based on</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 number of factors. Northern Sweden has been named the best in the EU.</a:t>
            </a:r>
          </a:p>
        </p:txBody>
      </p:sp>
      <p:sp>
        <p:nvSpPr>
          <p:cNvPr id="4" name="Platshållare för bildnummer 3"/>
          <p:cNvSpPr>
            <a:spLocks noGrp="1"/>
          </p:cNvSpPr>
          <p:nvPr>
            <p:ph type="sldNum" sz="quarter" idx="10"/>
          </p:nvPr>
        </p:nvSpPr>
        <p:spPr/>
        <p:txBody>
          <a:bodyPr/>
          <a:lstStyle/>
          <a:p>
            <a:fld id="{9DB10950-B497-CF4D-BBA8-4C871C58CBE3}" type="slidenum">
              <a:rPr lang="sv-SE" smtClean="0"/>
              <a:t>2</a:t>
            </a:fld>
            <a:endParaRPr lang="sv-SE"/>
          </a:p>
        </p:txBody>
      </p:sp>
    </p:spTree>
    <p:extLst>
      <p:ext uri="{BB962C8B-B14F-4D97-AF65-F5344CB8AC3E}">
        <p14:creationId xmlns:p14="http://schemas.microsoft.com/office/powerpoint/2010/main" val="13270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Over the past 50 years Umeå has displayed constant growth, making it the fastest-growing region in northern Sweden.</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Umeå is the most </a:t>
            </a:r>
            <a:r>
              <a:rPr lang="en-GB" sz="1200" b="0" kern="1200" dirty="0">
                <a:solidFill>
                  <a:schemeClr val="tx1"/>
                </a:solidFill>
                <a:effectLst/>
                <a:latin typeface="+mn-lt"/>
                <a:ea typeface="+mn-ea"/>
                <a:cs typeface="+mn-cs"/>
              </a:rPr>
              <a:t>populous </a:t>
            </a:r>
            <a:r>
              <a:rPr lang="en-GB" sz="1200" b="0" kern="1200" noProof="0" dirty="0">
                <a:solidFill>
                  <a:schemeClr val="tx1"/>
                </a:solidFill>
                <a:effectLst/>
                <a:latin typeface="+mn-lt"/>
                <a:ea typeface="+mn-ea"/>
                <a:cs typeface="+mn-cs"/>
              </a:rPr>
              <a:t>municipality in northern Sweden.</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Every year 1,000 new jobs are created, and unemployment figures are among the lowest in the country.</a:t>
            </a:r>
          </a:p>
          <a:p>
            <a:r>
              <a:rPr lang="en-GB" sz="1200" b="0" kern="1200" noProof="0" dirty="0">
                <a:solidFill>
                  <a:schemeClr val="tx1"/>
                </a:solidFill>
                <a:effectLst/>
                <a:latin typeface="+mn-lt"/>
                <a:ea typeface="+mn-ea"/>
                <a:cs typeface="+mn-cs"/>
              </a:rPr>
              <a:t>Between 2016 and 2018, 2,050 new companies were set up and 3,300 new jobs created in Umeå.</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There are many investment projects in progress to meet the increasing demand for facilities for industry and commerce, as well as new housing for the growing population.</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Umeå is a highly attractive location due to its dynamic of a well-educated population, a strong innovation environment, an inspiring cultural scene and a safe environment.</a:t>
            </a:r>
          </a:p>
          <a:p>
            <a:endParaRPr lang="en-GB" b="0" noProof="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3</a:t>
            </a:fld>
            <a:endParaRPr lang="sv-SE"/>
          </a:p>
        </p:txBody>
      </p:sp>
    </p:spTree>
    <p:extLst>
      <p:ext uri="{BB962C8B-B14F-4D97-AF65-F5344CB8AC3E}">
        <p14:creationId xmlns:p14="http://schemas.microsoft.com/office/powerpoint/2010/main" val="131144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dirty="0">
                <a:solidFill>
                  <a:schemeClr val="tx1"/>
                </a:solidFill>
                <a:effectLst/>
                <a:latin typeface="+mn-lt"/>
                <a:ea typeface="+mn-ea"/>
                <a:cs typeface="+mn-cs"/>
              </a:rPr>
              <a:t>Umeå is the fastest-growing region in northern Sweden.</a:t>
            </a:r>
          </a:p>
          <a:p>
            <a:r>
              <a:rPr lang="en-GB" sz="1200" b="0" kern="1200" dirty="0">
                <a:solidFill>
                  <a:schemeClr val="tx1"/>
                </a:solidFill>
                <a:effectLst/>
                <a:latin typeface="+mn-lt"/>
                <a:ea typeface="+mn-ea"/>
                <a:cs typeface="+mn-cs"/>
              </a:rPr>
              <a:t>For a long time, Umeå was the fastest-growing city in Europe.</a:t>
            </a:r>
          </a:p>
          <a:p>
            <a:r>
              <a:rPr lang="en-GB" sz="1200" b="0" kern="1200" dirty="0">
                <a:solidFill>
                  <a:schemeClr val="tx1"/>
                </a:solidFill>
                <a:effectLst/>
                <a:latin typeface="+mn-lt"/>
                <a:ea typeface="+mn-ea"/>
                <a:cs typeface="+mn-cs"/>
              </a:rPr>
              <a:t>The attraction of Umeå and its young population has generated strong and steady growth over a long period of time.</a:t>
            </a:r>
          </a:p>
          <a:p>
            <a:endParaRPr lang="en-GB" sz="1200" b="0" kern="1200" noProof="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But we want more!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There are many strategies in place to support strong continuing population growth.</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Things are looking good. In 2017 we set a new record, with an increase of 2,188 inhabitants. This rate of growth is continuing, and in 2018 Umeå’s population increased by 2,039.</a:t>
            </a:r>
          </a:p>
          <a:p>
            <a:r>
              <a:rPr lang="en-GB" sz="1200" b="0" kern="1200" dirty="0">
                <a:solidFill>
                  <a:schemeClr val="tx1"/>
                </a:solidFill>
                <a:effectLst/>
                <a:latin typeface="+mn-lt"/>
                <a:ea typeface="+mn-ea"/>
                <a:cs typeface="+mn-cs"/>
              </a:rPr>
              <a:t>We are seeing an influx in every category, with people moving in from other municipalities as well as immigration and newborns.</a:t>
            </a:r>
          </a:p>
          <a:p>
            <a:r>
              <a:rPr lang="en-GB" sz="1200" b="0" kern="1200" dirty="0">
                <a:solidFill>
                  <a:schemeClr val="tx1"/>
                </a:solidFill>
                <a:effectLst/>
                <a:latin typeface="+mn-lt"/>
                <a:ea typeface="+mn-ea"/>
                <a:cs typeface="+mn-cs"/>
              </a:rPr>
              <a:t> </a:t>
            </a:r>
          </a:p>
          <a:p>
            <a:endParaRPr lang="sv-SE" b="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4</a:t>
            </a:fld>
            <a:endParaRPr lang="sv-SE"/>
          </a:p>
        </p:txBody>
      </p:sp>
    </p:spTree>
    <p:extLst>
      <p:ext uri="{BB962C8B-B14F-4D97-AF65-F5344CB8AC3E}">
        <p14:creationId xmlns:p14="http://schemas.microsoft.com/office/powerpoint/2010/main" val="35215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dirty="0">
                <a:solidFill>
                  <a:schemeClr val="tx1"/>
                </a:solidFill>
                <a:effectLst/>
                <a:latin typeface="+mn-lt"/>
                <a:ea typeface="+mn-ea"/>
                <a:cs typeface="+mn-cs"/>
              </a:rPr>
              <a:t>Jobs are evenly divided between industry and the public sector, although growth is faster in the latter.</a:t>
            </a:r>
          </a:p>
          <a:p>
            <a:r>
              <a:rPr lang="en-GB" sz="1200" b="0" kern="1200" dirty="0">
                <a:solidFill>
                  <a:schemeClr val="tx1"/>
                </a:solidFill>
                <a:effectLst/>
                <a:latin typeface="+mn-lt"/>
                <a:ea typeface="+mn-ea"/>
                <a:cs typeface="+mn-cs"/>
              </a:rPr>
              <a:t>Umeå offers a wide range of educational options. This attracts a lot of young people to the city, in order to attend specialist high schools, a number of youth colleges, vocational or more academic university courses.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Umeå </a:t>
            </a:r>
            <a:r>
              <a:rPr lang="en-GB" sz="1200" b="0" kern="1200" noProof="0" dirty="0">
                <a:solidFill>
                  <a:schemeClr val="tx1"/>
                </a:solidFill>
                <a:effectLst/>
                <a:latin typeface="+mn-lt"/>
                <a:ea typeface="+mn-ea"/>
                <a:cs typeface="+mn-cs"/>
              </a:rPr>
              <a:t>University</a:t>
            </a:r>
            <a:r>
              <a:rPr lang="en-GB" sz="1200" b="0" kern="1200" dirty="0">
                <a:solidFill>
                  <a:schemeClr val="tx1"/>
                </a:solidFill>
                <a:effectLst/>
                <a:latin typeface="+mn-lt"/>
                <a:ea typeface="+mn-ea"/>
                <a:cs typeface="+mn-cs"/>
              </a:rPr>
              <a:t> and the Swedish University of Agricultural Sciences offer a wide range of educational options.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More than 30 % of all working-age people in Umeå have an academic qualification.</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In other words, there’s great access to and development of a qualified workforce.</a:t>
            </a:r>
          </a:p>
          <a:p>
            <a:endParaRPr lang="en-GB" sz="1200" b="0" kern="1200" noProof="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close collaboration between industry, the public sector and the universities enables a quick response to meet changing demands in varying areas.</a:t>
            </a:r>
          </a:p>
        </p:txBody>
      </p:sp>
      <p:sp>
        <p:nvSpPr>
          <p:cNvPr id="4" name="Platshållare för bildnummer 3"/>
          <p:cNvSpPr>
            <a:spLocks noGrp="1"/>
          </p:cNvSpPr>
          <p:nvPr>
            <p:ph type="sldNum" sz="quarter" idx="10"/>
          </p:nvPr>
        </p:nvSpPr>
        <p:spPr/>
        <p:txBody>
          <a:bodyPr/>
          <a:lstStyle/>
          <a:p>
            <a:fld id="{9DB10950-B497-CF4D-BBA8-4C871C58CBE3}" type="slidenum">
              <a:rPr lang="sv-SE" smtClean="0"/>
              <a:t>5</a:t>
            </a:fld>
            <a:endParaRPr lang="sv-SE"/>
          </a:p>
        </p:txBody>
      </p:sp>
    </p:spTree>
    <p:extLst>
      <p:ext uri="{BB962C8B-B14F-4D97-AF65-F5344CB8AC3E}">
        <p14:creationId xmlns:p14="http://schemas.microsoft.com/office/powerpoint/2010/main" val="142061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An attractive Umeå requires sustainable growth strategies.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To create a sustainable city, the development plan relies on sustainable principles. This means Umeå aims to grow vertically in the central areas of the city. This way people will rely less on cars, and instead they can walk or ride a bike between work and home.</a:t>
            </a:r>
          </a:p>
          <a:p>
            <a:r>
              <a:rPr lang="en-GB" sz="1200" b="0" kern="1200" noProof="0" dirty="0">
                <a:solidFill>
                  <a:schemeClr val="tx1"/>
                </a:solidFill>
                <a:effectLst/>
                <a:latin typeface="+mn-lt"/>
                <a:ea typeface="+mn-ea"/>
                <a:cs typeface="+mn-cs"/>
              </a:rPr>
              <a:t>1,337 new homes in 2018; close to the record from 1992.</a:t>
            </a:r>
          </a:p>
          <a:p>
            <a:r>
              <a:rPr lang="en-GB" sz="1200" b="0" kern="1200" noProof="0" dirty="0">
                <a:solidFill>
                  <a:schemeClr val="tx1"/>
                </a:solidFill>
                <a:effectLst/>
                <a:latin typeface="+mn-lt"/>
                <a:ea typeface="+mn-ea"/>
                <a:cs typeface="+mn-cs"/>
              </a:rPr>
              <a:t>In new districts, and wherever it is possible, wide car lanes will be replaced by streets where pedestrians and cyclists are the focal point.</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Growth will also be stimulated in the villages surrounding Umeå. These areas offer an attractive and scenic living environment.</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Property development in Umeå is among the strongest in the country.</a:t>
            </a:r>
          </a:p>
          <a:p>
            <a:endParaRPr lang="sv-S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DB10950-B497-CF4D-BBA8-4C871C58CBE3}" type="slidenum">
              <a:rPr lang="sv-SE" smtClean="0"/>
              <a:t>6</a:t>
            </a:fld>
            <a:endParaRPr lang="sv-SE"/>
          </a:p>
        </p:txBody>
      </p:sp>
    </p:spTree>
    <p:extLst>
      <p:ext uri="{BB962C8B-B14F-4D97-AF65-F5344CB8AC3E}">
        <p14:creationId xmlns:p14="http://schemas.microsoft.com/office/powerpoint/2010/main" val="381290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In Umeå we’re never better than when we work together. We know that collaboration between industry, academia and the public sector usually pays off for everyone. Certain researchers have tried to explain the fast-paced growth of Umeå by pointing out the high level of “inclusive trust”. Simply put: We trust each other. This makes for effective results, in both business and development of society.</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high level of trust also makes Umeå a safe place – this is reflected in crime statistics. Umeå has the lowest crime rate among all cities of comparable size in Sweden.</a:t>
            </a:r>
            <a:endParaRPr lang="en-GB" b="0" noProof="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7</a:t>
            </a:fld>
            <a:endParaRPr lang="sv-SE"/>
          </a:p>
        </p:txBody>
      </p:sp>
    </p:spTree>
    <p:extLst>
      <p:ext uri="{BB962C8B-B14F-4D97-AF65-F5344CB8AC3E}">
        <p14:creationId xmlns:p14="http://schemas.microsoft.com/office/powerpoint/2010/main" val="49040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has two universities: Umeå University and the Swedish University of Agricultural Sciences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Each year about 34,000 people receive an education in Umeå.</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University is one of the largest in Sweden, with around 34,000 students and just over 4,000 employees.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University is a full-scope university with research fields spanning medicine, natural science, engineering science, social science, liberal arts, education science and fine arts.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Many of the 2,000 scholars/lecturers at Umeå University are among the best in their fields, both nationally and internationally. Long-term projects, high quality and the opportunities for a high degree of risk-taking are the foundation of this research.</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Many of the university’s research projects attract names of the highest international calibre. One notable example is Emanuelle Charpentier, who is considered a likely candidate for the Nobel Prize in chemistry. Her research team made a discovery that led to the development of a tool – often called “molecular scissors” – enabling editing and alteration of the DNA of organisms.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research conducted at Umeå Plant Science Centre is considered world-leading.</a:t>
            </a:r>
          </a:p>
          <a:p>
            <a:r>
              <a:rPr lang="en-GB" sz="1200" b="0" kern="1200" noProof="0" dirty="0">
                <a:solidFill>
                  <a:schemeClr val="tx1"/>
                </a:solidFill>
                <a:effectLst/>
                <a:latin typeface="+mn-lt"/>
                <a:ea typeface="+mn-ea"/>
                <a:cs typeface="+mn-cs"/>
              </a:rPr>
              <a:t>Umeå Institute of Design is ranked #1 in the world for industrial designers</a:t>
            </a:r>
            <a:r>
              <a:rPr lang="en-GB" sz="1200" b="0" kern="1200" baseline="0" noProof="0" dirty="0">
                <a:solidFill>
                  <a:schemeClr val="tx1"/>
                </a:solidFill>
                <a:effectLst/>
                <a:latin typeface="+mn-lt"/>
                <a:ea typeface="+mn-ea"/>
                <a:cs typeface="+mn-cs"/>
              </a:rPr>
              <a:t> within its field</a:t>
            </a:r>
            <a:r>
              <a:rPr lang="en-GB" sz="1200" b="0" kern="1200" noProof="0" dirty="0">
                <a:solidFill>
                  <a:schemeClr val="tx1"/>
                </a:solidFill>
                <a:effectLst/>
                <a:latin typeface="+mn-lt"/>
                <a:ea typeface="+mn-ea"/>
                <a:cs typeface="+mn-cs"/>
              </a:rPr>
              <a:t>.</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Umeå University has four campuses: two located in Umeå, one in neighbouring Skellefteå and one in Örnsköldsvik. </a:t>
            </a:r>
          </a:p>
          <a:p>
            <a:r>
              <a:rPr lang="en-GB" sz="1200" b="0" kern="1200" noProof="0" dirty="0">
                <a:solidFill>
                  <a:schemeClr val="tx1"/>
                </a:solidFill>
                <a:effectLst/>
                <a:latin typeface="+mn-lt"/>
                <a:ea typeface="+mn-ea"/>
                <a:cs typeface="+mn-cs"/>
              </a:rPr>
              <a:t>The Umeå campus is situated next to Norrland’s University Hospital. Umeå Arts Campus is located by the Umeå River, incorporating Umeå Institute of Design, Umeå Academy of Fine Arts and the Umeå School of Architecture. On the campus you’ll also find HUMlab-X and Bildmuseet – Umeå University’s museum of contemporary art and visual culture.</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Both the prestigious Red Dot Institute and iF (Industrie Forum) rank Umeå Institute of Design at Umeå University as having the best design courses in Europe and the world.</a:t>
            </a:r>
          </a:p>
          <a:p>
            <a:pPr fontAlgn="base"/>
            <a:endParaRPr lang="en-GB" sz="1200" b="0" kern="1200" noProof="0" dirty="0">
              <a:solidFill>
                <a:schemeClr val="tx1"/>
              </a:solidFill>
              <a:effectLst/>
              <a:latin typeface="+mn-lt"/>
              <a:ea typeface="+mn-ea"/>
              <a:cs typeface="+mn-cs"/>
            </a:endParaRPr>
          </a:p>
          <a:p>
            <a:pPr fontAlgn="base"/>
            <a:r>
              <a:rPr lang="en-GB" sz="1200" b="0" kern="1200" noProof="0" dirty="0">
                <a:solidFill>
                  <a:schemeClr val="tx1"/>
                </a:solidFill>
                <a:effectLst/>
                <a:latin typeface="+mn-lt"/>
                <a:ea typeface="+mn-ea"/>
                <a:cs typeface="+mn-cs"/>
              </a:rPr>
              <a:t>Sliperiet is a creative hub, a research and innovation centre, an event facility and a makerspace. </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 Swedish University of Agricultural Sciences has around 350 full-time students and is mainly located at the university campus in Umeå. This is where most of the research takes place, as well as examinations for the Master of Science in Forestry.</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There</a:t>
            </a:r>
            <a:r>
              <a:rPr lang="en-GB" sz="1200" b="0" kern="1200" baseline="0" noProof="0" dirty="0">
                <a:solidFill>
                  <a:schemeClr val="tx1"/>
                </a:solidFill>
                <a:effectLst/>
                <a:latin typeface="+mn-lt"/>
                <a:ea typeface="+mn-ea"/>
                <a:cs typeface="+mn-cs"/>
              </a:rPr>
              <a:t> are s</a:t>
            </a:r>
            <a:r>
              <a:rPr lang="en-GB" sz="1200" b="0" kern="1200" noProof="0" dirty="0">
                <a:solidFill>
                  <a:schemeClr val="tx1"/>
                </a:solidFill>
                <a:effectLst/>
                <a:latin typeface="+mn-lt"/>
                <a:ea typeface="+mn-ea"/>
                <a:cs typeface="+mn-cs"/>
              </a:rPr>
              <a:t>trong incubators linked to Umeå University, where scientific progress generates businesses. </a:t>
            </a:r>
          </a:p>
        </p:txBody>
      </p:sp>
      <p:sp>
        <p:nvSpPr>
          <p:cNvPr id="4" name="Platshållare för bildnummer 3"/>
          <p:cNvSpPr>
            <a:spLocks noGrp="1"/>
          </p:cNvSpPr>
          <p:nvPr>
            <p:ph type="sldNum" sz="quarter" idx="10"/>
          </p:nvPr>
        </p:nvSpPr>
        <p:spPr/>
        <p:txBody>
          <a:bodyPr/>
          <a:lstStyle/>
          <a:p>
            <a:fld id="{9DB10950-B497-CF4D-BBA8-4C871C58CBE3}" type="slidenum">
              <a:rPr lang="sv-SE" smtClean="0"/>
              <a:t>8</a:t>
            </a:fld>
            <a:endParaRPr lang="sv-SE"/>
          </a:p>
        </p:txBody>
      </p:sp>
    </p:spTree>
    <p:extLst>
      <p:ext uri="{BB962C8B-B14F-4D97-AF65-F5344CB8AC3E}">
        <p14:creationId xmlns:p14="http://schemas.microsoft.com/office/powerpoint/2010/main" val="11363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sz="1200" b="0" kern="1200" noProof="0" dirty="0">
                <a:solidFill>
                  <a:schemeClr val="tx1"/>
                </a:solidFill>
                <a:effectLst/>
                <a:latin typeface="+mn-lt"/>
                <a:ea typeface="+mn-ea"/>
                <a:cs typeface="+mn-cs"/>
              </a:rPr>
              <a:t>Umeå is the industrial capital of northern Sweden, and businesses are frequently based on local innovation.</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Volvo Trucks, the largest private employer in Umeå, can be traced back locally to 1920. This was when Gösta Nyström, a local furniture maker, designed the first self-sustaining steel truck cab. Volvo, seeing a great competitive edge in this particular safeguard, eventually purchased the factory. The development and expansion of the </a:t>
            </a:r>
            <a:r>
              <a:rPr lang="en-GB" sz="1200" b="0" kern="1200" noProof="0" dirty="0" err="1">
                <a:solidFill>
                  <a:schemeClr val="tx1"/>
                </a:solidFill>
                <a:effectLst/>
                <a:latin typeface="+mn-lt"/>
                <a:ea typeface="+mn-ea"/>
                <a:cs typeface="+mn-cs"/>
              </a:rPr>
              <a:t>bodyshop</a:t>
            </a:r>
            <a:r>
              <a:rPr lang="en-GB" sz="1200" b="0" kern="1200" noProof="0" dirty="0">
                <a:solidFill>
                  <a:schemeClr val="tx1"/>
                </a:solidFill>
                <a:effectLst/>
                <a:latin typeface="+mn-lt"/>
                <a:ea typeface="+mn-ea"/>
                <a:cs typeface="+mn-cs"/>
              </a:rPr>
              <a:t> has resulted in Volvo taking the lead in manufacturing truck cabs.</a:t>
            </a:r>
          </a:p>
          <a:p>
            <a:endParaRPr lang="en-GB" sz="1200" b="0" kern="1200" noProof="0" dirty="0">
              <a:solidFill>
                <a:schemeClr val="tx1"/>
              </a:solidFill>
              <a:effectLst/>
              <a:latin typeface="+mn-lt"/>
              <a:ea typeface="+mn-ea"/>
              <a:cs typeface="+mn-cs"/>
            </a:endParaRPr>
          </a:p>
          <a:p>
            <a:r>
              <a:rPr lang="en-GB" sz="1200" b="0" kern="1200" noProof="0" dirty="0">
                <a:solidFill>
                  <a:schemeClr val="tx1"/>
                </a:solidFill>
                <a:effectLst/>
                <a:latin typeface="+mn-lt"/>
                <a:ea typeface="+mn-ea"/>
                <a:cs typeface="+mn-cs"/>
              </a:rPr>
              <a:t>In the 1940s, farmer Karl-Ragnar Åström recognised the need for tools for the farm’s tractor. He founded</a:t>
            </a:r>
            <a:r>
              <a:rPr lang="en-GB" sz="1200" b="0" kern="1200" baseline="0" noProof="0" dirty="0">
                <a:solidFill>
                  <a:schemeClr val="tx1"/>
                </a:solidFill>
                <a:effectLst/>
                <a:latin typeface="+mn-lt"/>
                <a:ea typeface="+mn-ea"/>
                <a:cs typeface="+mn-cs"/>
              </a:rPr>
              <a:t> </a:t>
            </a:r>
            <a:r>
              <a:rPr lang="en-GB" sz="1200" b="0" kern="1200" noProof="0" dirty="0">
                <a:solidFill>
                  <a:schemeClr val="tx1"/>
                </a:solidFill>
                <a:effectLst/>
                <a:latin typeface="+mn-lt"/>
                <a:ea typeface="+mn-ea"/>
                <a:cs typeface="+mn-cs"/>
              </a:rPr>
              <a:t>Ålö AB – now the world’s largest supplier of front loaders.</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In the 1960s, Umeå Mekaniska AB was involved</a:t>
            </a:r>
            <a:r>
              <a:rPr lang="en-GB" sz="1200" b="0" kern="1200" baseline="0" noProof="0" dirty="0">
                <a:solidFill>
                  <a:schemeClr val="tx1"/>
                </a:solidFill>
                <a:effectLst/>
                <a:latin typeface="+mn-lt"/>
                <a:ea typeface="+mn-ea"/>
                <a:cs typeface="+mn-cs"/>
              </a:rPr>
              <a:t> in developing </a:t>
            </a:r>
            <a:r>
              <a:rPr lang="en-GB" sz="1200" b="0" kern="1200" noProof="0" dirty="0">
                <a:solidFill>
                  <a:schemeClr val="tx1"/>
                </a:solidFill>
                <a:effectLst/>
                <a:latin typeface="+mn-lt"/>
                <a:ea typeface="+mn-ea"/>
                <a:cs typeface="+mn-cs"/>
              </a:rPr>
              <a:t>machinery for the forestry industry. This operation was to become a world leader under the name Komatsu Forest.</a:t>
            </a:r>
          </a:p>
          <a:p>
            <a:r>
              <a:rPr lang="en-GB" sz="1200" b="0" kern="1200" noProof="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Today, industry in Umeå ranges from </a:t>
            </a:r>
            <a:r>
              <a:rPr lang="en-US" dirty="0" err="1">
                <a:latin typeface="Times"/>
                <a:cs typeface="Times"/>
              </a:rPr>
              <a:t>Cytiva</a:t>
            </a:r>
            <a:r>
              <a:rPr lang="en-US" dirty="0">
                <a:latin typeface="Times"/>
                <a:cs typeface="Times"/>
              </a:rPr>
              <a:t> Umeå </a:t>
            </a:r>
            <a:r>
              <a:rPr lang="en-GB" sz="1200" b="0" kern="1200" noProof="0" dirty="0">
                <a:solidFill>
                  <a:schemeClr val="tx1"/>
                </a:solidFill>
                <a:effectLst/>
                <a:latin typeface="+mn-lt"/>
                <a:ea typeface="+mn-ea"/>
                <a:cs typeface="+mn-cs"/>
              </a:rPr>
              <a:t>– </a:t>
            </a:r>
            <a:r>
              <a:rPr lang="en-US">
                <a:latin typeface="Times"/>
                <a:cs typeface="Times"/>
              </a:rPr>
              <a:t>world leading manufacturer of high-tech instruments and systems for medical research</a:t>
            </a:r>
            <a:r>
              <a:rPr lang="en-GB" sz="1200" b="0" kern="1200" noProof="0">
                <a:solidFill>
                  <a:schemeClr val="tx1"/>
                </a:solidFill>
                <a:effectLst/>
                <a:latin typeface="+mn-lt"/>
                <a:ea typeface="+mn-ea"/>
                <a:cs typeface="+mn-cs"/>
              </a:rPr>
              <a:t> </a:t>
            </a:r>
            <a:r>
              <a:rPr lang="en-GB" sz="1200" b="0" kern="1200" noProof="0" dirty="0">
                <a:solidFill>
                  <a:schemeClr val="tx1"/>
                </a:solidFill>
                <a:effectLst/>
                <a:latin typeface="+mn-lt"/>
                <a:ea typeface="+mn-ea"/>
                <a:cs typeface="+mn-cs"/>
              </a:rPr>
              <a:t>– to world-renowned conference-phone brand Konftel.</a:t>
            </a:r>
          </a:p>
          <a:p>
            <a:endParaRPr lang="en-GB" sz="1200" b="0" kern="1200" baseline="0" noProof="0" dirty="0">
              <a:solidFill>
                <a:schemeClr val="tx1"/>
              </a:solidFill>
              <a:effectLst/>
              <a:latin typeface="+mn-lt"/>
              <a:ea typeface="+mn-ea"/>
              <a:cs typeface="+mn-cs"/>
            </a:endParaRPr>
          </a:p>
          <a:p>
            <a:endParaRPr lang="en-GB" sz="1200" b="0" kern="1200" noProof="0" dirty="0">
              <a:solidFill>
                <a:schemeClr val="tx1"/>
              </a:solidFill>
              <a:effectLst/>
              <a:latin typeface="+mn-lt"/>
              <a:ea typeface="+mn-ea"/>
              <a:cs typeface="+mn-cs"/>
            </a:endParaRPr>
          </a:p>
          <a:p>
            <a:endParaRPr lang="en-GB" b="0" noProof="0" dirty="0"/>
          </a:p>
        </p:txBody>
      </p:sp>
      <p:sp>
        <p:nvSpPr>
          <p:cNvPr id="4" name="Platshållare för bildnummer 3"/>
          <p:cNvSpPr>
            <a:spLocks noGrp="1"/>
          </p:cNvSpPr>
          <p:nvPr>
            <p:ph type="sldNum" sz="quarter" idx="10"/>
          </p:nvPr>
        </p:nvSpPr>
        <p:spPr/>
        <p:txBody>
          <a:bodyPr/>
          <a:lstStyle/>
          <a:p>
            <a:fld id="{9DB10950-B497-CF4D-BBA8-4C871C58CBE3}" type="slidenum">
              <a:rPr lang="sv-SE" smtClean="0"/>
              <a:t>9</a:t>
            </a:fld>
            <a:endParaRPr lang="sv-SE"/>
          </a:p>
        </p:txBody>
      </p:sp>
    </p:spTree>
    <p:extLst>
      <p:ext uri="{BB962C8B-B14F-4D97-AF65-F5344CB8AC3E}">
        <p14:creationId xmlns:p14="http://schemas.microsoft.com/office/powerpoint/2010/main" val="61650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2710CC5-EFE4-A440-AD1D-173CFA7DEDB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322377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710CC5-EFE4-A440-AD1D-173CFA7DEDB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65964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710CC5-EFE4-A440-AD1D-173CFA7DEDB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308297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710CC5-EFE4-A440-AD1D-173CFA7DEDB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9478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2710CC5-EFE4-A440-AD1D-173CFA7DEDB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11201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2710CC5-EFE4-A440-AD1D-173CFA7DEDB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227336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2710CC5-EFE4-A440-AD1D-173CFA7DEDB3}" type="datetimeFigureOut">
              <a:rPr lang="sv-SE" smtClean="0"/>
              <a:t>2023-02-16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425663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2710CC5-EFE4-A440-AD1D-173CFA7DEDB3}" type="datetimeFigureOut">
              <a:rPr lang="sv-SE" smtClean="0"/>
              <a:t>2023-02-16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53404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710CC5-EFE4-A440-AD1D-173CFA7DEDB3}" type="datetimeFigureOut">
              <a:rPr lang="sv-SE" smtClean="0"/>
              <a:t>2023-02-16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402390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2710CC5-EFE4-A440-AD1D-173CFA7DEDB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225376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2710CC5-EFE4-A440-AD1D-173CFA7DEDB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CA086D-6CA4-EB4A-8D49-ED844CB1AF7C}" type="slidenum">
              <a:rPr lang="sv-SE" smtClean="0"/>
              <a:t>‹#›</a:t>
            </a:fld>
            <a:endParaRPr lang="sv-SE"/>
          </a:p>
        </p:txBody>
      </p:sp>
    </p:spTree>
    <p:extLst>
      <p:ext uri="{BB962C8B-B14F-4D97-AF65-F5344CB8AC3E}">
        <p14:creationId xmlns:p14="http://schemas.microsoft.com/office/powerpoint/2010/main" val="249775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10CC5-EFE4-A440-AD1D-173CFA7DEDB3}" type="datetimeFigureOut">
              <a:rPr lang="sv-SE" smtClean="0"/>
              <a:t>2023-02-16</a:t>
            </a:fld>
            <a:endParaRPr lang="sv-SE"/>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A086D-6CA4-EB4A-8D49-ED844CB1AF7C}" type="slidenum">
              <a:rPr lang="sv-SE" smtClean="0"/>
              <a:t>‹#›</a:t>
            </a:fld>
            <a:endParaRPr lang="sv-SE"/>
          </a:p>
        </p:txBody>
      </p:sp>
    </p:spTree>
    <p:extLst>
      <p:ext uri="{BB962C8B-B14F-4D97-AF65-F5344CB8AC3E}">
        <p14:creationId xmlns:p14="http://schemas.microsoft.com/office/powerpoint/2010/main" val="311918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arta Umeå i Europa.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465" y="0"/>
            <a:ext cx="8966537" cy="6858000"/>
          </a:xfrm>
          <a:prstGeom prst="rect">
            <a:avLst/>
          </a:prstGeom>
        </p:spPr>
      </p:pic>
      <p:pic>
        <p:nvPicPr>
          <p:cNvPr id="4" name="Bildobjekt 3" descr="Umeå.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3600" y="2626777"/>
            <a:ext cx="1633008" cy="803812"/>
          </a:xfrm>
          <a:prstGeom prst="rect">
            <a:avLst/>
          </a:prstGeom>
        </p:spPr>
      </p:pic>
    </p:spTree>
    <p:extLst>
      <p:ext uri="{BB962C8B-B14F-4D97-AF65-F5344CB8AC3E}">
        <p14:creationId xmlns:p14="http://schemas.microsoft.com/office/powerpoint/2010/main" val="39461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stefan-stefancik-25762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3765789"/>
          </a:xfrm>
          <a:prstGeom prst="rect">
            <a:avLst/>
          </a:prstGeom>
        </p:spPr>
      </p:pic>
      <p:sp>
        <p:nvSpPr>
          <p:cNvPr id="2" name="textruta 1"/>
          <p:cNvSpPr txBox="1"/>
          <p:nvPr/>
        </p:nvSpPr>
        <p:spPr>
          <a:xfrm>
            <a:off x="6057901" y="558800"/>
            <a:ext cx="1881194" cy="369332"/>
          </a:xfrm>
          <a:prstGeom prst="rect">
            <a:avLst/>
          </a:prstGeom>
          <a:noFill/>
        </p:spPr>
        <p:txBody>
          <a:bodyPr wrap="none" rtlCol="0">
            <a:spAutoFit/>
          </a:bodyPr>
          <a:lstStyle/>
          <a:p>
            <a:r>
              <a:rPr lang="sv-SE" dirty="0"/>
              <a:t>Mer relaterad bild</a:t>
            </a:r>
          </a:p>
        </p:txBody>
      </p:sp>
      <p:pic>
        <p:nvPicPr>
          <p:cNvPr id="3" name="Bildobjekt 2" descr="untitled-101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8675" y="3"/>
            <a:ext cx="3495326" cy="3765787"/>
          </a:xfrm>
          <a:prstGeom prst="rect">
            <a:avLst/>
          </a:prstGeom>
        </p:spPr>
      </p:pic>
      <p:sp>
        <p:nvSpPr>
          <p:cNvPr id="13" name="textruta 12"/>
          <p:cNvSpPr txBox="1"/>
          <p:nvPr/>
        </p:nvSpPr>
        <p:spPr>
          <a:xfrm>
            <a:off x="457200" y="4081038"/>
            <a:ext cx="6422298" cy="461665"/>
          </a:xfrm>
          <a:prstGeom prst="rect">
            <a:avLst/>
          </a:prstGeom>
          <a:noFill/>
        </p:spPr>
        <p:txBody>
          <a:bodyPr wrap="square" rtlCol="0">
            <a:spAutoFit/>
          </a:bodyPr>
          <a:lstStyle/>
          <a:p>
            <a:r>
              <a:rPr lang="en-GB" sz="2400" b="1" i="1" dirty="0">
                <a:latin typeface="Times"/>
                <a:cs typeface="Times"/>
              </a:rPr>
              <a:t>A</a:t>
            </a:r>
            <a:r>
              <a:rPr lang="en-GB" sz="2400" i="1" dirty="0">
                <a:latin typeface="Times"/>
                <a:cs typeface="Times"/>
              </a:rPr>
              <a:t> city of early adopters</a:t>
            </a:r>
            <a:endParaRPr lang="en-GB" sz="2400" dirty="0">
              <a:latin typeface="Times"/>
              <a:cs typeface="Times"/>
            </a:endParaRPr>
          </a:p>
        </p:txBody>
      </p:sp>
      <p:sp>
        <p:nvSpPr>
          <p:cNvPr id="14" name="textruta 13"/>
          <p:cNvSpPr txBox="1"/>
          <p:nvPr/>
        </p:nvSpPr>
        <p:spPr>
          <a:xfrm>
            <a:off x="457202" y="4542703"/>
            <a:ext cx="6265333" cy="1904304"/>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Early access to fast broadband</a:t>
            </a:r>
          </a:p>
          <a:p>
            <a:pPr marL="285750" lvl="0" indent="-285750">
              <a:lnSpc>
                <a:spcPct val="110000"/>
              </a:lnSpc>
              <a:buFont typeface="Arial"/>
              <a:buChar char="•"/>
            </a:pPr>
            <a:r>
              <a:rPr lang="en-GB" dirty="0">
                <a:latin typeface="Times"/>
                <a:cs typeface="Times"/>
              </a:rPr>
              <a:t>Wide-ranging expertise in telecoms, fintech and video/audio</a:t>
            </a:r>
          </a:p>
          <a:p>
            <a:pPr marL="285750" lvl="0" indent="-285750">
              <a:lnSpc>
                <a:spcPct val="110000"/>
              </a:lnSpc>
              <a:buFont typeface="Arial"/>
              <a:buChar char="•"/>
            </a:pPr>
            <a:r>
              <a:rPr lang="en-GB" dirty="0">
                <a:latin typeface="Times"/>
                <a:cs typeface="Times"/>
              </a:rPr>
              <a:t>First in Sweden to have city-wide Internet of Things</a:t>
            </a:r>
          </a:p>
          <a:p>
            <a:pPr marL="285750" indent="-285750">
              <a:lnSpc>
                <a:spcPct val="110000"/>
              </a:lnSpc>
              <a:buFont typeface="Arial"/>
              <a:buChar char="•"/>
            </a:pPr>
            <a:r>
              <a:rPr lang="en-GB" dirty="0"/>
              <a:t>Sweden’s first test city for 5G</a:t>
            </a:r>
          </a:p>
          <a:p>
            <a:pPr marL="285750" lvl="0" indent="-285750">
              <a:lnSpc>
                <a:spcPct val="110000"/>
              </a:lnSpc>
              <a:buFont typeface="Arial"/>
              <a:buChar char="•"/>
            </a:pPr>
            <a:r>
              <a:rPr lang="en-GB" dirty="0">
                <a:latin typeface="Times"/>
                <a:cs typeface="Times"/>
              </a:rPr>
              <a:t>Gaming industry on the rise</a:t>
            </a:r>
          </a:p>
          <a:p>
            <a:pPr>
              <a:lnSpc>
                <a:spcPct val="110000"/>
              </a:lnSpc>
            </a:pPr>
            <a:endParaRPr lang="sv-SE" dirty="0">
              <a:latin typeface="Times"/>
              <a:cs typeface="Times"/>
            </a:endParaRPr>
          </a:p>
        </p:txBody>
      </p:sp>
      <p:pic>
        <p:nvPicPr>
          <p:cNvPr id="5" name="Bildobjekt 4" descr="IT.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2927" y="2779760"/>
            <a:ext cx="529341" cy="650829"/>
          </a:xfrm>
          <a:prstGeom prst="rect">
            <a:avLst/>
          </a:prstGeom>
        </p:spPr>
      </p:pic>
    </p:spTree>
    <p:extLst>
      <p:ext uri="{BB962C8B-B14F-4D97-AF65-F5344CB8AC3E}">
        <p14:creationId xmlns:p14="http://schemas.microsoft.com/office/powerpoint/2010/main" val="322731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inab_hornefors_0002469_we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01" y="0"/>
            <a:ext cx="9144000" cy="3765787"/>
          </a:xfrm>
          <a:prstGeom prst="rect">
            <a:avLst/>
          </a:prstGeom>
        </p:spPr>
      </p:pic>
      <p:sp>
        <p:nvSpPr>
          <p:cNvPr id="12" name="textruta 11"/>
          <p:cNvSpPr txBox="1"/>
          <p:nvPr/>
        </p:nvSpPr>
        <p:spPr>
          <a:xfrm>
            <a:off x="457200" y="4081038"/>
            <a:ext cx="6422298" cy="461665"/>
          </a:xfrm>
          <a:prstGeom prst="rect">
            <a:avLst/>
          </a:prstGeom>
          <a:noFill/>
        </p:spPr>
        <p:txBody>
          <a:bodyPr wrap="square" rtlCol="0">
            <a:spAutoFit/>
          </a:bodyPr>
          <a:lstStyle/>
          <a:p>
            <a:r>
              <a:rPr lang="en-GB" sz="2400" i="1" dirty="0">
                <a:latin typeface="Times"/>
                <a:cs typeface="Times"/>
              </a:rPr>
              <a:t>Strategic location in the north</a:t>
            </a:r>
            <a:endParaRPr lang="en-GB" sz="2400" dirty="0">
              <a:latin typeface="Times"/>
              <a:cs typeface="Times"/>
            </a:endParaRPr>
          </a:p>
        </p:txBody>
      </p:sp>
      <p:sp>
        <p:nvSpPr>
          <p:cNvPr id="13" name="textruta 12"/>
          <p:cNvSpPr txBox="1"/>
          <p:nvPr/>
        </p:nvSpPr>
        <p:spPr>
          <a:xfrm>
            <a:off x="457200" y="4542351"/>
            <a:ext cx="7260956" cy="1311128"/>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Good infrastructure – regionally, nationally and internationally</a:t>
            </a:r>
          </a:p>
          <a:p>
            <a:pPr marL="285750" lvl="0" indent="-285750">
              <a:lnSpc>
                <a:spcPct val="110000"/>
              </a:lnSpc>
              <a:buFont typeface="Arial"/>
              <a:buChar char="•"/>
            </a:pPr>
            <a:r>
              <a:rPr lang="en-GB" dirty="0">
                <a:latin typeface="Times" charset="0"/>
                <a:ea typeface="Times" charset="0"/>
                <a:cs typeface="Times" charset="0"/>
              </a:rPr>
              <a:t>Umeå airport is the seventh largest in the country</a:t>
            </a:r>
          </a:p>
          <a:p>
            <a:pPr marL="285750" lvl="0" indent="-285750">
              <a:lnSpc>
                <a:spcPct val="110000"/>
              </a:lnSpc>
              <a:buFont typeface="Arial"/>
              <a:buChar char="•"/>
            </a:pPr>
            <a:r>
              <a:rPr lang="en-GB" dirty="0">
                <a:latin typeface="Times"/>
                <a:cs typeface="Times"/>
              </a:rPr>
              <a:t>The Bothnia Line and the North Bothnia Line</a:t>
            </a:r>
          </a:p>
          <a:p>
            <a:pPr marL="285750" lvl="0" indent="-285750">
              <a:lnSpc>
                <a:spcPct val="110000"/>
              </a:lnSpc>
              <a:buFont typeface="Arial"/>
              <a:buChar char="•"/>
            </a:pPr>
            <a:r>
              <a:rPr lang="en-GB" dirty="0">
                <a:latin typeface="Times"/>
                <a:cs typeface="Times"/>
              </a:rPr>
              <a:t>Large-scale investments in harbour and logistics</a:t>
            </a:r>
          </a:p>
        </p:txBody>
      </p:sp>
      <p:pic>
        <p:nvPicPr>
          <p:cNvPr id="7" name="Bildobjekt 6" descr="Infrastructu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5792" y="2670256"/>
            <a:ext cx="5992451" cy="952954"/>
          </a:xfrm>
          <a:prstGeom prst="rect">
            <a:avLst/>
          </a:prstGeom>
        </p:spPr>
      </p:pic>
    </p:spTree>
    <p:extLst>
      <p:ext uri="{BB962C8B-B14F-4D97-AF65-F5344CB8AC3E}">
        <p14:creationId xmlns:p14="http://schemas.microsoft.com/office/powerpoint/2010/main" val="408829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kog-daniel-fran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2952050"/>
            <a:ext cx="4576178" cy="3905951"/>
          </a:xfrm>
          <a:prstGeom prst="rect">
            <a:avLst/>
          </a:prstGeom>
        </p:spPr>
      </p:pic>
      <p:pic>
        <p:nvPicPr>
          <p:cNvPr id="9" name="Bildobjekt 8" descr="IMG_957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0"/>
            <a:ext cx="4576178" cy="3429000"/>
          </a:xfrm>
          <a:prstGeom prst="rect">
            <a:avLst/>
          </a:prstGeom>
        </p:spPr>
      </p:pic>
      <p:sp>
        <p:nvSpPr>
          <p:cNvPr id="2" name="textruta 1"/>
          <p:cNvSpPr txBox="1"/>
          <p:nvPr/>
        </p:nvSpPr>
        <p:spPr>
          <a:xfrm>
            <a:off x="457200" y="2031491"/>
            <a:ext cx="6422298" cy="830997"/>
          </a:xfrm>
          <a:prstGeom prst="rect">
            <a:avLst/>
          </a:prstGeom>
          <a:noFill/>
        </p:spPr>
        <p:txBody>
          <a:bodyPr wrap="square" rtlCol="0">
            <a:spAutoFit/>
          </a:bodyPr>
          <a:lstStyle/>
          <a:p>
            <a:r>
              <a:rPr lang="en-GB" sz="2400" i="1" dirty="0">
                <a:latin typeface="Times"/>
                <a:cs typeface="Times"/>
              </a:rPr>
              <a:t>Quality of life – with equality, </a:t>
            </a:r>
          </a:p>
          <a:p>
            <a:r>
              <a:rPr lang="en-GB" sz="2400" i="1" dirty="0">
                <a:latin typeface="Times"/>
                <a:cs typeface="Times"/>
              </a:rPr>
              <a:t>sustainability and co-creation</a:t>
            </a:r>
            <a:endParaRPr lang="en-GB" sz="2400" dirty="0">
              <a:latin typeface="Times"/>
              <a:cs typeface="Times"/>
            </a:endParaRPr>
          </a:p>
        </p:txBody>
      </p:sp>
      <p:sp>
        <p:nvSpPr>
          <p:cNvPr id="3" name="textruta 2"/>
          <p:cNvSpPr txBox="1"/>
          <p:nvPr/>
        </p:nvSpPr>
        <p:spPr>
          <a:xfrm>
            <a:off x="457201" y="2857218"/>
            <a:ext cx="3590631" cy="2529923"/>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The most environmentally conscious citizens in Sweden</a:t>
            </a:r>
          </a:p>
          <a:p>
            <a:pPr marL="285750" lvl="0" indent="-285750">
              <a:lnSpc>
                <a:spcPct val="110000"/>
              </a:lnSpc>
              <a:buFont typeface="Arial"/>
              <a:buChar char="•"/>
            </a:pPr>
            <a:r>
              <a:rPr lang="en-GB" dirty="0">
                <a:latin typeface="Times"/>
                <a:cs typeface="Times"/>
              </a:rPr>
              <a:t>European Capital of Culture</a:t>
            </a:r>
          </a:p>
          <a:p>
            <a:pPr marL="285750" lvl="0" indent="-285750">
              <a:lnSpc>
                <a:spcPct val="110000"/>
              </a:lnSpc>
              <a:buFont typeface="Arial"/>
              <a:buChar char="•"/>
            </a:pPr>
            <a:r>
              <a:rPr lang="en-GB" dirty="0">
                <a:latin typeface="Times"/>
                <a:cs typeface="Times"/>
              </a:rPr>
              <a:t>Equality in sports</a:t>
            </a:r>
          </a:p>
          <a:p>
            <a:pPr marL="285750" lvl="0" indent="-285750">
              <a:lnSpc>
                <a:spcPct val="110000"/>
              </a:lnSpc>
              <a:buFont typeface="Arial"/>
              <a:buChar char="•"/>
            </a:pPr>
            <a:r>
              <a:rPr lang="en-GB" dirty="0">
                <a:latin typeface="Times" charset="0"/>
                <a:ea typeface="Times" charset="0"/>
                <a:cs typeface="Times" charset="0"/>
              </a:rPr>
              <a:t>Sweden’s top city for sport in 2018</a:t>
            </a:r>
          </a:p>
          <a:p>
            <a:pPr marL="285750" lvl="0" indent="-285750">
              <a:lnSpc>
                <a:spcPct val="110000"/>
              </a:lnSpc>
              <a:buFont typeface="Arial"/>
              <a:buChar char="•"/>
            </a:pPr>
            <a:r>
              <a:rPr lang="en-GB" dirty="0">
                <a:latin typeface="Times"/>
                <a:cs typeface="Times"/>
              </a:rPr>
              <a:t>Social Progress Index #1</a:t>
            </a:r>
          </a:p>
          <a:p>
            <a:pPr>
              <a:lnSpc>
                <a:spcPct val="110000"/>
              </a:lnSpc>
            </a:pPr>
            <a:endParaRPr lang="sv-SE" dirty="0">
              <a:latin typeface="Times"/>
              <a:cs typeface="Times"/>
            </a:endParaRPr>
          </a:p>
        </p:txBody>
      </p:sp>
      <p:pic>
        <p:nvPicPr>
          <p:cNvPr id="4" name="Bildobjekt 3" descr="Live.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0673" y="653523"/>
            <a:ext cx="4265856" cy="956586"/>
          </a:xfrm>
          <a:prstGeom prst="rect">
            <a:avLst/>
          </a:prstGeom>
        </p:spPr>
      </p:pic>
    </p:spTree>
    <p:extLst>
      <p:ext uri="{BB962C8B-B14F-4D97-AF65-F5344CB8AC3E}">
        <p14:creationId xmlns:p14="http://schemas.microsoft.com/office/powerpoint/2010/main" val="274000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IMG_104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2"/>
            <a:ext cx="4572000" cy="6857999"/>
          </a:xfrm>
          <a:prstGeom prst="rect">
            <a:avLst/>
          </a:prstGeom>
        </p:spPr>
      </p:pic>
      <p:sp>
        <p:nvSpPr>
          <p:cNvPr id="2" name="textruta 1"/>
          <p:cNvSpPr txBox="1"/>
          <p:nvPr/>
        </p:nvSpPr>
        <p:spPr>
          <a:xfrm>
            <a:off x="457200" y="2002543"/>
            <a:ext cx="6422298" cy="830997"/>
          </a:xfrm>
          <a:prstGeom prst="rect">
            <a:avLst/>
          </a:prstGeom>
          <a:noFill/>
        </p:spPr>
        <p:txBody>
          <a:bodyPr wrap="square" rtlCol="0">
            <a:spAutoFit/>
          </a:bodyPr>
          <a:lstStyle/>
          <a:p>
            <a:r>
              <a:rPr lang="en-GB" sz="2400" i="1" dirty="0">
                <a:latin typeface="Times"/>
                <a:cs typeface="Times"/>
              </a:rPr>
              <a:t>Sustainable progress in </a:t>
            </a:r>
          </a:p>
          <a:p>
            <a:r>
              <a:rPr lang="en-GB" sz="2400" i="1" dirty="0">
                <a:latin typeface="Times"/>
                <a:cs typeface="Times"/>
              </a:rPr>
              <a:t>a growing community</a:t>
            </a:r>
            <a:endParaRPr lang="en-GB" sz="2400" dirty="0">
              <a:latin typeface="Times"/>
              <a:cs typeface="Times"/>
            </a:endParaRPr>
          </a:p>
        </p:txBody>
      </p:sp>
      <p:sp>
        <p:nvSpPr>
          <p:cNvPr id="3" name="textruta 2"/>
          <p:cNvSpPr txBox="1"/>
          <p:nvPr/>
        </p:nvSpPr>
        <p:spPr>
          <a:xfrm>
            <a:off x="457202" y="2833540"/>
            <a:ext cx="3590631" cy="2220608"/>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Environmental collaboration between municipality, university and industry</a:t>
            </a:r>
          </a:p>
          <a:p>
            <a:pPr marL="285750" lvl="0" indent="-285750">
              <a:lnSpc>
                <a:spcPct val="110000"/>
              </a:lnSpc>
              <a:buFont typeface="Arial"/>
              <a:buChar char="•"/>
            </a:pPr>
            <a:r>
              <a:rPr lang="en-GB" dirty="0">
                <a:latin typeface="Times"/>
                <a:cs typeface="Times"/>
              </a:rPr>
              <a:t>2016 Swedish Earth Hour Capital</a:t>
            </a:r>
          </a:p>
          <a:p>
            <a:pPr marL="285750" lvl="0" indent="-285750">
              <a:lnSpc>
                <a:spcPct val="110000"/>
              </a:lnSpc>
              <a:buFont typeface="Arial"/>
              <a:buChar char="•"/>
            </a:pPr>
            <a:r>
              <a:rPr lang="en-GB" dirty="0">
                <a:latin typeface="Times"/>
                <a:cs typeface="Times"/>
              </a:rPr>
              <a:t>European Green Capital finalist three years in a row</a:t>
            </a:r>
          </a:p>
          <a:p>
            <a:pPr>
              <a:lnSpc>
                <a:spcPct val="110000"/>
              </a:lnSpc>
            </a:pPr>
            <a:endParaRPr lang="sv-SE" dirty="0">
              <a:latin typeface="Times"/>
              <a:cs typeface="Times"/>
            </a:endParaRPr>
          </a:p>
        </p:txBody>
      </p:sp>
      <p:pic>
        <p:nvPicPr>
          <p:cNvPr id="7" name="Bildobjekt 6" descr="Environment.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73" y="653523"/>
            <a:ext cx="4636287" cy="956586"/>
          </a:xfrm>
          <a:prstGeom prst="rect">
            <a:avLst/>
          </a:prstGeom>
        </p:spPr>
      </p:pic>
    </p:spTree>
    <p:extLst>
      <p:ext uri="{BB962C8B-B14F-4D97-AF65-F5344CB8AC3E}">
        <p14:creationId xmlns:p14="http://schemas.microsoft.com/office/powerpoint/2010/main" val="27819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umea2014_140301_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54000"/>
            <a:ext cx="9144002" cy="4019784"/>
          </a:xfrm>
          <a:prstGeom prst="rect">
            <a:avLst/>
          </a:prstGeom>
        </p:spPr>
      </p:pic>
      <p:sp>
        <p:nvSpPr>
          <p:cNvPr id="12" name="textruta 11"/>
          <p:cNvSpPr txBox="1"/>
          <p:nvPr/>
        </p:nvSpPr>
        <p:spPr>
          <a:xfrm>
            <a:off x="457200" y="4081038"/>
            <a:ext cx="6422298" cy="461665"/>
          </a:xfrm>
          <a:prstGeom prst="rect">
            <a:avLst/>
          </a:prstGeom>
          <a:noFill/>
        </p:spPr>
        <p:txBody>
          <a:bodyPr wrap="square" rtlCol="0">
            <a:spAutoFit/>
          </a:bodyPr>
          <a:lstStyle/>
          <a:p>
            <a:r>
              <a:rPr lang="en-GB" sz="2400" i="1" dirty="0">
                <a:latin typeface="Times"/>
                <a:cs typeface="Times"/>
              </a:rPr>
              <a:t>Culture creates compassion</a:t>
            </a:r>
            <a:endParaRPr lang="en-GB" sz="2400" dirty="0">
              <a:latin typeface="Times"/>
              <a:cs typeface="Times"/>
            </a:endParaRPr>
          </a:p>
        </p:txBody>
      </p:sp>
      <p:sp>
        <p:nvSpPr>
          <p:cNvPr id="13" name="textruta 12"/>
          <p:cNvSpPr txBox="1"/>
          <p:nvPr/>
        </p:nvSpPr>
        <p:spPr>
          <a:xfrm>
            <a:off x="457202" y="4542703"/>
            <a:ext cx="6265333" cy="1001813"/>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European Capital of Culture 2014</a:t>
            </a:r>
          </a:p>
          <a:p>
            <a:pPr marL="285750" lvl="0" indent="-285750">
              <a:lnSpc>
                <a:spcPct val="110000"/>
              </a:lnSpc>
              <a:buFont typeface="Arial"/>
              <a:buChar char="•"/>
            </a:pPr>
            <a:r>
              <a:rPr lang="en-GB" dirty="0">
                <a:latin typeface="Times"/>
                <a:cs typeface="Times"/>
              </a:rPr>
              <a:t>DIY tradition</a:t>
            </a:r>
          </a:p>
          <a:p>
            <a:pPr marL="285750" lvl="0" indent="-285750">
              <a:lnSpc>
                <a:spcPct val="110000"/>
              </a:lnSpc>
              <a:buFont typeface="Arial"/>
              <a:buChar char="•"/>
            </a:pPr>
            <a:r>
              <a:rPr lang="en-GB" dirty="0">
                <a:latin typeface="Times"/>
                <a:cs typeface="Times"/>
              </a:rPr>
              <a:t>Versatile music and arts scene</a:t>
            </a:r>
          </a:p>
        </p:txBody>
      </p:sp>
      <p:pic>
        <p:nvPicPr>
          <p:cNvPr id="2" name="Bildobjekt 1" descr="Cultu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515" y="2658765"/>
            <a:ext cx="4290384" cy="962086"/>
          </a:xfrm>
          <a:prstGeom prst="rect">
            <a:avLst/>
          </a:prstGeom>
        </p:spPr>
      </p:pic>
    </p:spTree>
    <p:extLst>
      <p:ext uri="{BB962C8B-B14F-4D97-AF65-F5344CB8AC3E}">
        <p14:creationId xmlns:p14="http://schemas.microsoft.com/office/powerpoint/2010/main" val="176855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MG_47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 y="1"/>
            <a:ext cx="5642101" cy="3761400"/>
          </a:xfrm>
          <a:prstGeom prst="rect">
            <a:avLst/>
          </a:prstGeom>
        </p:spPr>
      </p:pic>
      <p:pic>
        <p:nvPicPr>
          <p:cNvPr id="4" name="Bildobjekt 3" descr="umea-ifotboll-117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8699" y="5"/>
            <a:ext cx="4575301" cy="3755153"/>
          </a:xfrm>
          <a:prstGeom prst="rect">
            <a:avLst/>
          </a:prstGeom>
        </p:spPr>
      </p:pic>
      <p:sp>
        <p:nvSpPr>
          <p:cNvPr id="5" name="textruta 4"/>
          <p:cNvSpPr txBox="1"/>
          <p:nvPr/>
        </p:nvSpPr>
        <p:spPr>
          <a:xfrm>
            <a:off x="457200" y="4081038"/>
            <a:ext cx="6422298" cy="461665"/>
          </a:xfrm>
          <a:prstGeom prst="rect">
            <a:avLst/>
          </a:prstGeom>
          <a:noFill/>
        </p:spPr>
        <p:txBody>
          <a:bodyPr wrap="square" rtlCol="0">
            <a:spAutoFit/>
          </a:bodyPr>
          <a:lstStyle/>
          <a:p>
            <a:r>
              <a:rPr lang="en-GB" sz="2400" i="1" dirty="0">
                <a:latin typeface="Times"/>
                <a:cs typeface="Times"/>
              </a:rPr>
              <a:t>Equality in sports – a winning concept</a:t>
            </a:r>
          </a:p>
        </p:txBody>
      </p:sp>
      <p:sp>
        <p:nvSpPr>
          <p:cNvPr id="6" name="textruta 5"/>
          <p:cNvSpPr txBox="1"/>
          <p:nvPr/>
        </p:nvSpPr>
        <p:spPr>
          <a:xfrm>
            <a:off x="457200" y="4569809"/>
            <a:ext cx="6884894" cy="1311128"/>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Umeå </a:t>
            </a:r>
            <a:r>
              <a:rPr lang="en-GB" dirty="0"/>
              <a:t>–</a:t>
            </a:r>
            <a:r>
              <a:rPr lang="en-GB" dirty="0">
                <a:latin typeface="Times"/>
                <a:cs typeface="Times"/>
              </a:rPr>
              <a:t> early adopters of equal-use allocation of training facilities between genders</a:t>
            </a:r>
          </a:p>
          <a:p>
            <a:pPr marL="285750" lvl="0" indent="-285750">
              <a:lnSpc>
                <a:spcPct val="110000"/>
              </a:lnSpc>
              <a:buFont typeface="Arial"/>
              <a:buChar char="•"/>
            </a:pPr>
            <a:r>
              <a:rPr lang="en-GB" dirty="0">
                <a:latin typeface="Times"/>
                <a:cs typeface="Times"/>
              </a:rPr>
              <a:t>Successful athletes and teams </a:t>
            </a:r>
          </a:p>
          <a:p>
            <a:pPr marL="285750" lvl="0" indent="-285750">
              <a:lnSpc>
                <a:spcPct val="110000"/>
              </a:lnSpc>
              <a:buFont typeface="Arial"/>
              <a:buChar char="•"/>
            </a:pPr>
            <a:r>
              <a:rPr lang="en-GB" dirty="0">
                <a:latin typeface="Times"/>
                <a:cs typeface="Times"/>
              </a:rPr>
              <a:t>One of Europe’s largest sports centres </a:t>
            </a:r>
            <a:r>
              <a:rPr lang="en-GB" dirty="0"/>
              <a:t>–</a:t>
            </a:r>
            <a:r>
              <a:rPr lang="en-GB" dirty="0">
                <a:latin typeface="Times"/>
                <a:cs typeface="Times"/>
              </a:rPr>
              <a:t> located in Umeå</a:t>
            </a:r>
          </a:p>
        </p:txBody>
      </p:sp>
      <p:pic>
        <p:nvPicPr>
          <p:cNvPr id="10" name="Bildobjekt 9" descr="Equality in sports.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1670" y="2654163"/>
            <a:ext cx="6590395" cy="952518"/>
          </a:xfrm>
          <a:prstGeom prst="rect">
            <a:avLst/>
          </a:prstGeom>
        </p:spPr>
      </p:pic>
    </p:spTree>
    <p:extLst>
      <p:ext uri="{BB962C8B-B14F-4D97-AF65-F5344CB8AC3E}">
        <p14:creationId xmlns:p14="http://schemas.microsoft.com/office/powerpoint/2010/main" val="227036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IMG_029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3765787"/>
          </a:xfrm>
          <a:prstGeom prst="rect">
            <a:avLst/>
          </a:prstGeom>
        </p:spPr>
      </p:pic>
      <p:sp>
        <p:nvSpPr>
          <p:cNvPr id="8" name="textruta 7"/>
          <p:cNvSpPr txBox="1"/>
          <p:nvPr/>
        </p:nvSpPr>
        <p:spPr>
          <a:xfrm>
            <a:off x="457200" y="4081038"/>
            <a:ext cx="6422298" cy="461665"/>
          </a:xfrm>
          <a:prstGeom prst="rect">
            <a:avLst/>
          </a:prstGeom>
          <a:noFill/>
        </p:spPr>
        <p:txBody>
          <a:bodyPr wrap="square" rtlCol="0">
            <a:spAutoFit/>
          </a:bodyPr>
          <a:lstStyle/>
          <a:p>
            <a:r>
              <a:rPr lang="en-GB" sz="2400" i="1" dirty="0">
                <a:latin typeface="Times"/>
                <a:cs typeface="Times"/>
              </a:rPr>
              <a:t>Umeå is a progressive role model</a:t>
            </a:r>
            <a:endParaRPr lang="en-GB" sz="2400" dirty="0">
              <a:latin typeface="Times"/>
              <a:cs typeface="Times"/>
            </a:endParaRPr>
          </a:p>
        </p:txBody>
      </p:sp>
      <p:sp>
        <p:nvSpPr>
          <p:cNvPr id="9" name="textruta 8"/>
          <p:cNvSpPr txBox="1"/>
          <p:nvPr/>
        </p:nvSpPr>
        <p:spPr>
          <a:xfrm>
            <a:off x="457200" y="4542703"/>
            <a:ext cx="6265333" cy="1306511"/>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A long history of widespread literacy</a:t>
            </a:r>
          </a:p>
          <a:p>
            <a:pPr marL="285750" lvl="0" indent="-285750">
              <a:lnSpc>
                <a:spcPct val="110000"/>
              </a:lnSpc>
              <a:buFont typeface="Arial"/>
              <a:buChar char="•"/>
            </a:pPr>
            <a:r>
              <a:rPr lang="en-GB" dirty="0">
                <a:latin typeface="Times"/>
                <a:cs typeface="Times"/>
              </a:rPr>
              <a:t>A tradition of debate and discussion</a:t>
            </a:r>
          </a:p>
          <a:p>
            <a:pPr marL="285750" lvl="0" indent="-285750">
              <a:lnSpc>
                <a:spcPct val="110000"/>
              </a:lnSpc>
              <a:buFont typeface="Arial"/>
              <a:buChar char="•"/>
            </a:pPr>
            <a:r>
              <a:rPr lang="en-GB" dirty="0">
                <a:latin typeface="Times"/>
                <a:cs typeface="Times"/>
              </a:rPr>
              <a:t>An important hub in northern Sweden </a:t>
            </a:r>
          </a:p>
          <a:p>
            <a:pPr marL="285750" lvl="0" indent="-285750">
              <a:lnSpc>
                <a:spcPct val="110000"/>
              </a:lnSpc>
              <a:buFont typeface="Arial"/>
              <a:buChar char="•"/>
            </a:pPr>
            <a:r>
              <a:rPr lang="en-GB" dirty="0">
                <a:latin typeface="Times"/>
                <a:cs typeface="Times"/>
              </a:rPr>
              <a:t>Absence of a class society </a:t>
            </a:r>
          </a:p>
        </p:txBody>
      </p:sp>
      <p:pic>
        <p:nvPicPr>
          <p:cNvPr id="2" name="Bildobjekt 1" descr="Umeå wants mo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4863" y="2621353"/>
            <a:ext cx="6597622" cy="1005106"/>
          </a:xfrm>
          <a:prstGeom prst="rect">
            <a:avLst/>
          </a:prstGeom>
        </p:spPr>
      </p:pic>
    </p:spTree>
    <p:extLst>
      <p:ext uri="{BB962C8B-B14F-4D97-AF65-F5344CB8AC3E}">
        <p14:creationId xmlns:p14="http://schemas.microsoft.com/office/powerpoint/2010/main" val="57427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13797" y="2736560"/>
            <a:ext cx="3590631" cy="2834622"/>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The fastest-growing region in northern Sweden</a:t>
            </a:r>
          </a:p>
          <a:p>
            <a:pPr marL="285750" lvl="0" indent="-285750">
              <a:lnSpc>
                <a:spcPct val="110000"/>
              </a:lnSpc>
              <a:buFont typeface="Arial"/>
              <a:buChar char="•"/>
            </a:pPr>
            <a:r>
              <a:rPr lang="en-GB" dirty="0">
                <a:latin typeface="Times"/>
                <a:cs typeface="Times"/>
              </a:rPr>
              <a:t>Industry and commerce collaborate with the university</a:t>
            </a:r>
          </a:p>
          <a:p>
            <a:pPr marL="285750" lvl="0" indent="-285750">
              <a:lnSpc>
                <a:spcPct val="110000"/>
              </a:lnSpc>
              <a:buFont typeface="Arial"/>
              <a:buChar char="•"/>
            </a:pPr>
            <a:r>
              <a:rPr lang="en-GB" dirty="0">
                <a:latin typeface="Times"/>
                <a:cs typeface="Times"/>
              </a:rPr>
              <a:t>Quality of life is high – equality, sustainability and co-creation are evolving keywords in our continuous development</a:t>
            </a:r>
          </a:p>
          <a:p>
            <a:pPr>
              <a:lnSpc>
                <a:spcPct val="110000"/>
              </a:lnSpc>
            </a:pPr>
            <a:endParaRPr lang="sv-SE" dirty="0">
              <a:latin typeface="Times"/>
              <a:cs typeface="Times"/>
            </a:endParaRPr>
          </a:p>
        </p:txBody>
      </p:sp>
      <p:sp>
        <p:nvSpPr>
          <p:cNvPr id="4" name="textruta 3"/>
          <p:cNvSpPr txBox="1"/>
          <p:nvPr/>
        </p:nvSpPr>
        <p:spPr>
          <a:xfrm>
            <a:off x="7544322" y="308673"/>
            <a:ext cx="1704403" cy="55399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solidFill>
                  <a:srgbClr val="FFFFFF"/>
                </a:solidFill>
                <a:latin typeface="Railroad"/>
                <a:cs typeface="Railroad"/>
              </a:rPr>
              <a:t>arbetsmarknad</a:t>
            </a:r>
          </a:p>
          <a:p>
            <a:endParaRPr lang="sv-SE" dirty="0"/>
          </a:p>
        </p:txBody>
      </p:sp>
      <p:pic>
        <p:nvPicPr>
          <p:cNvPr id="6" name="Bildobjekt 5" descr="IMG_08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4312" y="1"/>
            <a:ext cx="4569688" cy="3427459"/>
          </a:xfrm>
          <a:prstGeom prst="rect">
            <a:avLst/>
          </a:prstGeom>
        </p:spPr>
      </p:pic>
      <p:pic>
        <p:nvPicPr>
          <p:cNvPr id="7" name="Bildobjekt 6" descr="IMG_076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4319" y="3427463"/>
            <a:ext cx="4569689" cy="3430540"/>
          </a:xfrm>
          <a:prstGeom prst="rect">
            <a:avLst/>
          </a:prstGeom>
        </p:spPr>
      </p:pic>
      <p:pic>
        <p:nvPicPr>
          <p:cNvPr id="11" name="Bildobjekt 10" descr="Umeå.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667" y="611711"/>
            <a:ext cx="1633008" cy="803812"/>
          </a:xfrm>
          <a:prstGeom prst="rect">
            <a:avLst/>
          </a:prstGeom>
        </p:spPr>
      </p:pic>
      <p:sp>
        <p:nvSpPr>
          <p:cNvPr id="8" name="textruta 7"/>
          <p:cNvSpPr txBox="1"/>
          <p:nvPr/>
        </p:nvSpPr>
        <p:spPr>
          <a:xfrm>
            <a:off x="613795" y="1905563"/>
            <a:ext cx="3007173" cy="830997"/>
          </a:xfrm>
          <a:prstGeom prst="rect">
            <a:avLst/>
          </a:prstGeom>
          <a:noFill/>
        </p:spPr>
        <p:txBody>
          <a:bodyPr wrap="square" rtlCol="0">
            <a:spAutoFit/>
          </a:bodyPr>
          <a:lstStyle/>
          <a:p>
            <a:r>
              <a:rPr lang="en-GB" sz="2400" i="1" dirty="0">
                <a:solidFill>
                  <a:srgbClr val="000000"/>
                </a:solidFill>
                <a:latin typeface="Times"/>
                <a:cs typeface="Times"/>
              </a:rPr>
              <a:t>Long-term sustainable progress</a:t>
            </a:r>
          </a:p>
        </p:txBody>
      </p:sp>
    </p:spTree>
    <p:extLst>
      <p:ext uri="{BB962C8B-B14F-4D97-AF65-F5344CB8AC3E}">
        <p14:creationId xmlns:p14="http://schemas.microsoft.com/office/powerpoint/2010/main" val="143803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IMG_058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9142"/>
            <a:ext cx="4579791" cy="3774929"/>
          </a:xfrm>
          <a:prstGeom prst="rect">
            <a:avLst/>
          </a:prstGeom>
        </p:spPr>
      </p:pic>
      <p:pic>
        <p:nvPicPr>
          <p:cNvPr id="5" name="Bildobjekt 4" descr="IMG_7347.jpg"/>
          <p:cNvPicPr>
            <a:picLocks noChangeAspect="1"/>
          </p:cNvPicPr>
          <p:nvPr/>
        </p:nvPicPr>
        <p:blipFill rotWithShape="1">
          <a:blip r:embed="rId4" cstate="screen">
            <a:extLst>
              <a:ext uri="{28A0092B-C50C-407E-A947-70E740481C1C}">
                <a14:useLocalDpi xmlns:a14="http://schemas.microsoft.com/office/drawing/2010/main"/>
              </a:ext>
            </a:extLst>
          </a:blip>
          <a:srcRect t="-1" b="-1"/>
          <a:stretch/>
        </p:blipFill>
        <p:spPr>
          <a:xfrm>
            <a:off x="4568689" y="-96761"/>
            <a:ext cx="4692875" cy="3862549"/>
          </a:xfrm>
          <a:prstGeom prst="rect">
            <a:avLst/>
          </a:prstGeom>
        </p:spPr>
      </p:pic>
      <p:pic>
        <p:nvPicPr>
          <p:cNvPr id="2" name="Bildobjekt 1" descr="Umeå is growing.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9835" y="2626580"/>
            <a:ext cx="5602347" cy="996162"/>
          </a:xfrm>
          <a:prstGeom prst="rect">
            <a:avLst/>
          </a:prstGeom>
        </p:spPr>
      </p:pic>
      <p:sp>
        <p:nvSpPr>
          <p:cNvPr id="11" name="textruta 10"/>
          <p:cNvSpPr txBox="1"/>
          <p:nvPr/>
        </p:nvSpPr>
        <p:spPr>
          <a:xfrm>
            <a:off x="457200" y="4081038"/>
            <a:ext cx="6422298" cy="830997"/>
          </a:xfrm>
          <a:prstGeom prst="rect">
            <a:avLst/>
          </a:prstGeom>
          <a:noFill/>
        </p:spPr>
        <p:txBody>
          <a:bodyPr wrap="square" rtlCol="0">
            <a:spAutoFit/>
          </a:bodyPr>
          <a:lstStyle/>
          <a:p>
            <a:r>
              <a:rPr lang="en-GB" sz="2400" i="1" dirty="0">
                <a:latin typeface="Times"/>
                <a:cs typeface="Times"/>
              </a:rPr>
              <a:t>The attractiveness of Umeå is creating the fastest-growing region in northern Sweden</a:t>
            </a:r>
          </a:p>
        </p:txBody>
      </p:sp>
      <p:sp>
        <p:nvSpPr>
          <p:cNvPr id="12" name="textruta 11"/>
          <p:cNvSpPr txBox="1"/>
          <p:nvPr/>
        </p:nvSpPr>
        <p:spPr>
          <a:xfrm>
            <a:off x="457202" y="4912035"/>
            <a:ext cx="6422296" cy="1754326"/>
          </a:xfrm>
          <a:prstGeom prst="rect">
            <a:avLst/>
          </a:prstGeom>
          <a:noFill/>
        </p:spPr>
        <p:txBody>
          <a:bodyPr wrap="square" rtlCol="0">
            <a:spAutoFit/>
          </a:bodyPr>
          <a:lstStyle/>
          <a:p>
            <a:pPr marL="285750" lvl="0" indent="-285750">
              <a:buFont typeface="Arial"/>
              <a:buChar char="•"/>
            </a:pPr>
            <a:r>
              <a:rPr lang="en-GB" dirty="0">
                <a:latin typeface="Times"/>
                <a:cs typeface="Times"/>
              </a:rPr>
              <a:t>Economic growth generates around 1,000 new jobs every year</a:t>
            </a:r>
          </a:p>
          <a:p>
            <a:pPr marL="285750" lvl="0" indent="-285750">
              <a:buFont typeface="Arial"/>
              <a:buChar char="•"/>
            </a:pPr>
            <a:r>
              <a:rPr lang="en-GB" dirty="0">
                <a:latin typeface="Times"/>
                <a:cs typeface="Times"/>
              </a:rPr>
              <a:t>Young and highly educated population</a:t>
            </a:r>
          </a:p>
          <a:p>
            <a:pPr marL="285750" lvl="0" indent="-285750">
              <a:buFont typeface="Arial"/>
              <a:buChar char="•"/>
            </a:pPr>
            <a:r>
              <a:rPr lang="en-GB" dirty="0">
                <a:latin typeface="Times"/>
                <a:cs typeface="Times"/>
              </a:rPr>
              <a:t>An attractive city with young inhabitants generates strong population growth</a:t>
            </a:r>
          </a:p>
          <a:p>
            <a:pPr marL="285750" lvl="0" indent="-285750">
              <a:buFont typeface="Arial"/>
              <a:buChar char="•"/>
            </a:pPr>
            <a:r>
              <a:rPr lang="en-GB" dirty="0">
                <a:latin typeface="Times"/>
                <a:cs typeface="Times"/>
              </a:rPr>
              <a:t>Boom in construction – fast progress in building industry, housing and infrastructure</a:t>
            </a:r>
          </a:p>
        </p:txBody>
      </p:sp>
      <p:sp>
        <p:nvSpPr>
          <p:cNvPr id="3" name="textruta 2"/>
          <p:cNvSpPr txBox="1"/>
          <p:nvPr/>
        </p:nvSpPr>
        <p:spPr>
          <a:xfrm>
            <a:off x="10633658" y="4525841"/>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40047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IMG_076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821" y="0"/>
            <a:ext cx="4565179" cy="3765787"/>
          </a:xfrm>
          <a:prstGeom prst="rect">
            <a:avLst/>
          </a:prstGeom>
        </p:spPr>
      </p:pic>
      <p:pic>
        <p:nvPicPr>
          <p:cNvPr id="6" name="Bildobjekt 5" descr="IMG_08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584794" cy="3765787"/>
          </a:xfrm>
          <a:prstGeom prst="rect">
            <a:avLst/>
          </a:prstGeom>
        </p:spPr>
      </p:pic>
      <p:sp>
        <p:nvSpPr>
          <p:cNvPr id="9" name="textruta 8"/>
          <p:cNvSpPr txBox="1"/>
          <p:nvPr/>
        </p:nvSpPr>
        <p:spPr>
          <a:xfrm>
            <a:off x="457200" y="4081038"/>
            <a:ext cx="7722676" cy="461665"/>
          </a:xfrm>
          <a:prstGeom prst="rect">
            <a:avLst/>
          </a:prstGeom>
          <a:noFill/>
        </p:spPr>
        <p:txBody>
          <a:bodyPr wrap="square" rtlCol="0">
            <a:spAutoFit/>
          </a:bodyPr>
          <a:lstStyle/>
          <a:p>
            <a:r>
              <a:rPr lang="en-GB" sz="2400" i="1" dirty="0">
                <a:latin typeface="Times"/>
                <a:cs typeface="Times"/>
              </a:rPr>
              <a:t>A young and growing population = a dynamic environment</a:t>
            </a:r>
          </a:p>
        </p:txBody>
      </p:sp>
      <p:sp>
        <p:nvSpPr>
          <p:cNvPr id="10" name="textruta 9"/>
          <p:cNvSpPr txBox="1"/>
          <p:nvPr/>
        </p:nvSpPr>
        <p:spPr>
          <a:xfrm>
            <a:off x="457202" y="4542703"/>
            <a:ext cx="6265333" cy="2220608"/>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The fastest-growing region in northern Sweden</a:t>
            </a:r>
          </a:p>
          <a:p>
            <a:pPr marL="285750" lvl="0" indent="-285750">
              <a:lnSpc>
                <a:spcPct val="110000"/>
              </a:lnSpc>
              <a:buFont typeface="Arial"/>
              <a:buChar char="•"/>
            </a:pPr>
            <a:r>
              <a:rPr lang="en-GB" dirty="0">
                <a:latin typeface="Times"/>
                <a:cs typeface="Times"/>
              </a:rPr>
              <a:t>Strategies in place to maintain fast and sustainable growth</a:t>
            </a:r>
          </a:p>
          <a:p>
            <a:pPr marL="285750" lvl="0" indent="-285750">
              <a:lnSpc>
                <a:spcPct val="110000"/>
              </a:lnSpc>
              <a:buFont typeface="Arial"/>
              <a:buChar char="•"/>
            </a:pPr>
            <a:r>
              <a:rPr lang="en-GB" dirty="0">
                <a:latin typeface="Times"/>
                <a:cs typeface="Times"/>
              </a:rPr>
              <a:t>The Umeå Vision: 200,000 inhabitants by 2050</a:t>
            </a:r>
          </a:p>
          <a:p>
            <a:pPr marL="285750" lvl="0" indent="-285750">
              <a:lnSpc>
                <a:spcPct val="110000"/>
              </a:lnSpc>
              <a:buFont typeface="Arial"/>
              <a:buChar char="•"/>
            </a:pPr>
            <a:r>
              <a:rPr lang="en-GB" dirty="0">
                <a:latin typeface="Times"/>
                <a:cs typeface="Times"/>
              </a:rPr>
              <a:t>Influx in all categories</a:t>
            </a:r>
          </a:p>
          <a:p>
            <a:pPr marL="285750" lvl="0" indent="-285750">
              <a:lnSpc>
                <a:spcPct val="110000"/>
              </a:lnSpc>
              <a:buFont typeface="Arial"/>
              <a:buChar char="•"/>
            </a:pPr>
            <a:r>
              <a:rPr lang="en-GB" dirty="0">
                <a:latin typeface="Times"/>
                <a:cs typeface="Times"/>
              </a:rPr>
              <a:t>Young population</a:t>
            </a:r>
          </a:p>
          <a:p>
            <a:pPr>
              <a:lnSpc>
                <a:spcPct val="110000"/>
              </a:lnSpc>
            </a:pPr>
            <a:endParaRPr lang="sv-SE" dirty="0">
              <a:latin typeface="Times"/>
              <a:cs typeface="Times"/>
            </a:endParaRPr>
          </a:p>
          <a:p>
            <a:pPr>
              <a:lnSpc>
                <a:spcPct val="110000"/>
              </a:lnSpc>
            </a:pPr>
            <a:endParaRPr lang="sv-SE" dirty="0">
              <a:latin typeface="Times"/>
              <a:cs typeface="Times"/>
            </a:endParaRPr>
          </a:p>
        </p:txBody>
      </p:sp>
      <p:pic>
        <p:nvPicPr>
          <p:cNvPr id="2" name="Bildobjekt 1" descr="Population.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8292" y="2670034"/>
            <a:ext cx="4208364" cy="943694"/>
          </a:xfrm>
          <a:prstGeom prst="rect">
            <a:avLst/>
          </a:prstGeom>
        </p:spPr>
      </p:pic>
      <p:sp>
        <p:nvSpPr>
          <p:cNvPr id="3" name="textruta 2"/>
          <p:cNvSpPr txBox="1"/>
          <p:nvPr/>
        </p:nvSpPr>
        <p:spPr>
          <a:xfrm>
            <a:off x="10606635" y="4566371"/>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422598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lhak\Pictures\arbetskraft.jpg"/>
          <p:cNvPicPr>
            <a:picLocks noChangeAspect="1" noChangeArrowheads="1"/>
          </p:cNvPicPr>
          <p:nvPr/>
        </p:nvPicPr>
        <p:blipFill rotWithShape="1">
          <a:blip r:embed="rId3">
            <a:extLst>
              <a:ext uri="{28A0092B-C50C-407E-A947-70E740481C1C}">
                <a14:useLocalDpi xmlns:a14="http://schemas.microsoft.com/office/drawing/2010/main" val="0"/>
              </a:ext>
            </a:extLst>
          </a:blip>
          <a:srcRect t="25085" b="13141"/>
          <a:stretch/>
        </p:blipFill>
        <p:spPr bwMode="auto">
          <a:xfrm>
            <a:off x="-1" y="0"/>
            <a:ext cx="9144001" cy="37657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p:cNvSpPr txBox="1"/>
          <p:nvPr/>
        </p:nvSpPr>
        <p:spPr>
          <a:xfrm>
            <a:off x="457200" y="4081038"/>
            <a:ext cx="6422298" cy="461665"/>
          </a:xfrm>
          <a:prstGeom prst="rect">
            <a:avLst/>
          </a:prstGeom>
          <a:noFill/>
        </p:spPr>
        <p:txBody>
          <a:bodyPr wrap="square" rtlCol="0">
            <a:spAutoFit/>
          </a:bodyPr>
          <a:lstStyle/>
          <a:p>
            <a:r>
              <a:rPr lang="en-GB" sz="2400" i="1" dirty="0">
                <a:latin typeface="Times"/>
                <a:cs typeface="Times"/>
              </a:rPr>
              <a:t>Qualified labour</a:t>
            </a:r>
          </a:p>
        </p:txBody>
      </p:sp>
      <p:sp>
        <p:nvSpPr>
          <p:cNvPr id="12" name="textruta 11"/>
          <p:cNvSpPr txBox="1"/>
          <p:nvPr/>
        </p:nvSpPr>
        <p:spPr>
          <a:xfrm>
            <a:off x="457200" y="4566834"/>
            <a:ext cx="8310282" cy="1915909"/>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In Umeå, jobs are evenly divided between industry and the public sector</a:t>
            </a:r>
          </a:p>
          <a:p>
            <a:pPr marL="285750" lvl="0" indent="-285750">
              <a:lnSpc>
                <a:spcPct val="110000"/>
              </a:lnSpc>
              <a:buFont typeface="Arial"/>
              <a:buChar char="•"/>
            </a:pPr>
            <a:r>
              <a:rPr lang="en-GB" dirty="0">
                <a:latin typeface="Times"/>
                <a:cs typeface="Times"/>
              </a:rPr>
              <a:t>The variety of educational institutions in the region – specialist high schools, several youth colleges, vocational training and the two universities – ensures plentiful access to a qualified workforce</a:t>
            </a:r>
          </a:p>
          <a:p>
            <a:pPr marL="285750" lvl="0" indent="-285750">
              <a:lnSpc>
                <a:spcPct val="110000"/>
              </a:lnSpc>
              <a:buFont typeface="Arial"/>
              <a:buChar char="•"/>
            </a:pPr>
            <a:r>
              <a:rPr lang="en-GB" dirty="0">
                <a:latin typeface="Times"/>
                <a:cs typeface="Times"/>
              </a:rPr>
              <a:t>30 % of all working-age people in Umeå have academic qualifications</a:t>
            </a:r>
          </a:p>
          <a:p>
            <a:pPr marL="285750" lvl="0" indent="-285750">
              <a:lnSpc>
                <a:spcPct val="110000"/>
              </a:lnSpc>
              <a:buFont typeface="Arial"/>
              <a:buChar char="•"/>
            </a:pPr>
            <a:r>
              <a:rPr lang="en-GB" dirty="0">
                <a:latin typeface="Times"/>
                <a:cs typeface="Times"/>
              </a:rPr>
              <a:t>Responsive universities can customise programmes to meet market demand </a:t>
            </a:r>
          </a:p>
        </p:txBody>
      </p:sp>
      <p:pic>
        <p:nvPicPr>
          <p:cNvPr id="2" name="Bildobjekt 1" descr="Access to workforc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926" y="1919288"/>
            <a:ext cx="4628200" cy="1959985"/>
          </a:xfrm>
          <a:prstGeom prst="rect">
            <a:avLst/>
          </a:prstGeom>
        </p:spPr>
      </p:pic>
    </p:spTree>
    <p:extLst>
      <p:ext uri="{BB962C8B-B14F-4D97-AF65-F5344CB8AC3E}">
        <p14:creationId xmlns:p14="http://schemas.microsoft.com/office/powerpoint/2010/main" val="23072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museet_um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3" name="textruta 2"/>
          <p:cNvSpPr txBox="1"/>
          <p:nvPr/>
        </p:nvSpPr>
        <p:spPr>
          <a:xfrm>
            <a:off x="457200" y="2820785"/>
            <a:ext cx="6422298" cy="830997"/>
          </a:xfrm>
          <a:prstGeom prst="rect">
            <a:avLst/>
          </a:prstGeom>
          <a:noFill/>
        </p:spPr>
        <p:txBody>
          <a:bodyPr wrap="square" rtlCol="0">
            <a:spAutoFit/>
          </a:bodyPr>
          <a:lstStyle/>
          <a:p>
            <a:r>
              <a:rPr lang="en-US" sz="2400" i="1" dirty="0">
                <a:latin typeface="Times"/>
                <a:cs typeface="Times"/>
              </a:rPr>
              <a:t>A growing Umeå </a:t>
            </a:r>
          </a:p>
          <a:p>
            <a:r>
              <a:rPr lang="en-US" sz="2400" i="1" dirty="0">
                <a:latin typeface="Times"/>
                <a:cs typeface="Times"/>
              </a:rPr>
              <a:t>– equal and sustainable </a:t>
            </a:r>
          </a:p>
        </p:txBody>
      </p:sp>
      <p:sp>
        <p:nvSpPr>
          <p:cNvPr id="4" name="textruta 3"/>
          <p:cNvSpPr txBox="1"/>
          <p:nvPr/>
        </p:nvSpPr>
        <p:spPr>
          <a:xfrm>
            <a:off x="457200" y="3651782"/>
            <a:ext cx="3590631" cy="2818400"/>
          </a:xfrm>
          <a:prstGeom prst="rect">
            <a:avLst/>
          </a:prstGeom>
          <a:noFill/>
        </p:spPr>
        <p:txBody>
          <a:bodyPr wrap="square" rtlCol="0">
            <a:spAutoFit/>
          </a:bodyPr>
          <a:lstStyle/>
          <a:p>
            <a:pPr marL="285750" lvl="0" indent="-285750">
              <a:lnSpc>
                <a:spcPct val="110000"/>
              </a:lnSpc>
              <a:buFont typeface="Arial"/>
              <a:buChar char="•"/>
            </a:pPr>
            <a:r>
              <a:rPr lang="en-US" dirty="0" err="1">
                <a:latin typeface="Times"/>
                <a:cs typeface="Times"/>
              </a:rPr>
              <a:t>Umeå</a:t>
            </a:r>
            <a:r>
              <a:rPr lang="en-US" dirty="0">
                <a:latin typeface="Times"/>
                <a:cs typeface="Times"/>
              </a:rPr>
              <a:t> aims to grow vertically – not horizontally</a:t>
            </a:r>
          </a:p>
          <a:p>
            <a:pPr marL="285750" lvl="0" indent="-285750">
              <a:lnSpc>
                <a:spcPct val="110000"/>
              </a:lnSpc>
              <a:buFont typeface="Arial"/>
              <a:buChar char="•"/>
            </a:pPr>
            <a:r>
              <a:rPr lang="en-GB" dirty="0">
                <a:latin typeface="Times" charset="0"/>
                <a:ea typeface="Times" charset="0"/>
                <a:cs typeface="Times" charset="0"/>
              </a:rPr>
              <a:t>1,337 new homes in 2018; close to the record from 1992</a:t>
            </a:r>
          </a:p>
          <a:p>
            <a:pPr marL="285750" lvl="0" indent="-285750">
              <a:lnSpc>
                <a:spcPct val="110000"/>
              </a:lnSpc>
              <a:buFont typeface="Arial"/>
              <a:buChar char="•"/>
            </a:pPr>
            <a:r>
              <a:rPr lang="en-US" dirty="0">
                <a:latin typeface="Times"/>
                <a:cs typeface="Times"/>
              </a:rPr>
              <a:t>The largest city in Sweden with no socially deprived communities</a:t>
            </a:r>
          </a:p>
          <a:p>
            <a:pPr marL="285750" lvl="0" indent="-285750">
              <a:lnSpc>
                <a:spcPct val="110000"/>
              </a:lnSpc>
              <a:buFont typeface="Arial"/>
              <a:buChar char="•"/>
            </a:pPr>
            <a:r>
              <a:rPr lang="en-US" dirty="0">
                <a:latin typeface="Times"/>
                <a:cs typeface="Times"/>
              </a:rPr>
              <a:t>Equality is an explicit strategy to create security and well-being</a:t>
            </a:r>
          </a:p>
          <a:p>
            <a:pPr>
              <a:lnSpc>
                <a:spcPct val="110000"/>
              </a:lnSpc>
            </a:pPr>
            <a:endParaRPr lang="sv-SE" dirty="0">
              <a:latin typeface="Times"/>
              <a:cs typeface="Times"/>
            </a:endParaRPr>
          </a:p>
        </p:txBody>
      </p:sp>
      <p:pic>
        <p:nvPicPr>
          <p:cNvPr id="2" name="Bildobjekt 1" descr="Urban Developement.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515" y="654582"/>
            <a:ext cx="4847271" cy="2035509"/>
          </a:xfrm>
          <a:prstGeom prst="rect">
            <a:avLst/>
          </a:prstGeom>
        </p:spPr>
      </p:pic>
    </p:spTree>
    <p:extLst>
      <p:ext uri="{BB962C8B-B14F-4D97-AF65-F5344CB8AC3E}">
        <p14:creationId xmlns:p14="http://schemas.microsoft.com/office/powerpoint/2010/main" val="262782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nik-macmillan-28030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
            <a:ext cx="5648674" cy="3765783"/>
          </a:xfrm>
          <a:prstGeom prst="rect">
            <a:avLst/>
          </a:prstGeom>
        </p:spPr>
      </p:pic>
      <p:pic>
        <p:nvPicPr>
          <p:cNvPr id="7" name="Bildobjekt 6" descr="umea-kommun-byggledare-1025-rediger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3589" y="0"/>
            <a:ext cx="4570413" cy="3765787"/>
          </a:xfrm>
          <a:prstGeom prst="rect">
            <a:avLst/>
          </a:prstGeom>
        </p:spPr>
      </p:pic>
      <p:sp>
        <p:nvSpPr>
          <p:cNvPr id="10" name="textruta 9"/>
          <p:cNvSpPr txBox="1"/>
          <p:nvPr/>
        </p:nvSpPr>
        <p:spPr>
          <a:xfrm>
            <a:off x="457199" y="4081038"/>
            <a:ext cx="7704001" cy="461665"/>
          </a:xfrm>
          <a:prstGeom prst="rect">
            <a:avLst/>
          </a:prstGeom>
          <a:noFill/>
        </p:spPr>
        <p:txBody>
          <a:bodyPr wrap="square" rtlCol="0">
            <a:spAutoFit/>
          </a:bodyPr>
          <a:lstStyle/>
          <a:p>
            <a:r>
              <a:rPr lang="en-GB" sz="2400" i="1" dirty="0">
                <a:latin typeface="Times"/>
                <a:cs typeface="Times"/>
              </a:rPr>
              <a:t>“In Umeå we’re never better than when we work together”</a:t>
            </a:r>
          </a:p>
        </p:txBody>
      </p:sp>
      <p:sp>
        <p:nvSpPr>
          <p:cNvPr id="11" name="textruta 10"/>
          <p:cNvSpPr txBox="1"/>
          <p:nvPr/>
        </p:nvSpPr>
        <p:spPr>
          <a:xfrm>
            <a:off x="457199" y="4542703"/>
            <a:ext cx="6770223" cy="1001813"/>
          </a:xfrm>
          <a:prstGeom prst="rect">
            <a:avLst/>
          </a:prstGeom>
          <a:noFill/>
        </p:spPr>
        <p:txBody>
          <a:bodyPr wrap="square" rtlCol="0">
            <a:spAutoFit/>
          </a:bodyPr>
          <a:lstStyle/>
          <a:p>
            <a:pPr marL="285750" lvl="0" indent="-285750">
              <a:lnSpc>
                <a:spcPct val="110000"/>
              </a:lnSpc>
              <a:buFont typeface="Arial"/>
              <a:buChar char="•"/>
            </a:pPr>
            <a:r>
              <a:rPr lang="en-GB" dirty="0">
                <a:latin typeface="Times"/>
                <a:cs typeface="Times"/>
              </a:rPr>
              <a:t>Business and the public good thrive with mutual trust</a:t>
            </a:r>
          </a:p>
          <a:p>
            <a:pPr marL="285750" lvl="0" indent="-285750">
              <a:lnSpc>
                <a:spcPct val="110000"/>
              </a:lnSpc>
              <a:buFont typeface="Arial"/>
              <a:buChar char="•"/>
            </a:pPr>
            <a:r>
              <a:rPr lang="en-GB" dirty="0">
                <a:latin typeface="Times"/>
                <a:cs typeface="Times"/>
              </a:rPr>
              <a:t>The ability to collaborate is one of the scientific explanations for Umeå’s rapid growth</a:t>
            </a:r>
          </a:p>
        </p:txBody>
      </p:sp>
      <p:pic>
        <p:nvPicPr>
          <p:cNvPr id="3" name="Bildobjekt 2" descr="Collaboration is key.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4515" y="1855310"/>
            <a:ext cx="5139617" cy="1779430"/>
          </a:xfrm>
          <a:prstGeom prst="rect">
            <a:avLst/>
          </a:prstGeom>
        </p:spPr>
      </p:pic>
    </p:spTree>
    <p:extLst>
      <p:ext uri="{BB962C8B-B14F-4D97-AF65-F5344CB8AC3E}">
        <p14:creationId xmlns:p14="http://schemas.microsoft.com/office/powerpoint/2010/main" val="376883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262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
            <a:ext cx="9144000" cy="3765783"/>
          </a:xfrm>
          <a:prstGeom prst="rect">
            <a:avLst/>
          </a:prstGeom>
        </p:spPr>
      </p:pic>
      <p:sp>
        <p:nvSpPr>
          <p:cNvPr id="7" name="textruta 6"/>
          <p:cNvSpPr txBox="1"/>
          <p:nvPr/>
        </p:nvSpPr>
        <p:spPr>
          <a:xfrm>
            <a:off x="457200" y="4081038"/>
            <a:ext cx="8133538" cy="830997"/>
          </a:xfrm>
          <a:prstGeom prst="rect">
            <a:avLst/>
          </a:prstGeom>
          <a:noFill/>
        </p:spPr>
        <p:txBody>
          <a:bodyPr wrap="square" rtlCol="0">
            <a:spAutoFit/>
          </a:bodyPr>
          <a:lstStyle/>
          <a:p>
            <a:r>
              <a:rPr lang="en-GB" sz="2400" i="1" dirty="0">
                <a:latin typeface="Times"/>
                <a:cs typeface="Times"/>
              </a:rPr>
              <a:t>Umeå University and SLU offer a developing environment that strengthens Sweden</a:t>
            </a:r>
            <a:endParaRPr lang="en-GB" sz="2400" dirty="0">
              <a:latin typeface="Times"/>
              <a:cs typeface="Times"/>
            </a:endParaRPr>
          </a:p>
        </p:txBody>
      </p:sp>
      <p:sp>
        <p:nvSpPr>
          <p:cNvPr id="8" name="textruta 7"/>
          <p:cNvSpPr txBox="1"/>
          <p:nvPr/>
        </p:nvSpPr>
        <p:spPr>
          <a:xfrm>
            <a:off x="457202" y="4900705"/>
            <a:ext cx="6562163" cy="1615827"/>
          </a:xfrm>
          <a:prstGeom prst="rect">
            <a:avLst/>
          </a:prstGeom>
          <a:noFill/>
        </p:spPr>
        <p:txBody>
          <a:bodyPr wrap="square" rtlCol="0">
            <a:spAutoFit/>
          </a:bodyPr>
          <a:lstStyle/>
          <a:p>
            <a:pPr marL="285750" indent="-285750">
              <a:lnSpc>
                <a:spcPct val="110000"/>
              </a:lnSpc>
              <a:buFont typeface="Arial"/>
              <a:buChar char="•"/>
            </a:pPr>
            <a:r>
              <a:rPr lang="en-GB" dirty="0">
                <a:latin typeface="Times"/>
                <a:cs typeface="Times"/>
              </a:rPr>
              <a:t>Two universities: Umeå University and the Swedish University of Agricultural Sciences</a:t>
            </a:r>
          </a:p>
          <a:p>
            <a:pPr marL="285750" indent="-285750">
              <a:lnSpc>
                <a:spcPct val="110000"/>
              </a:lnSpc>
              <a:buFont typeface="Arial"/>
              <a:buChar char="•"/>
            </a:pPr>
            <a:r>
              <a:rPr lang="en-GB" dirty="0">
                <a:latin typeface="Times" charset="0"/>
                <a:ea typeface="Times" charset="0"/>
                <a:cs typeface="Times" charset="0"/>
              </a:rPr>
              <a:t>Umeå University is a full-scope university with around 34,000 students and just over 4,000 employees </a:t>
            </a:r>
          </a:p>
          <a:p>
            <a:pPr marL="285750" indent="-285750">
              <a:lnSpc>
                <a:spcPct val="110000"/>
              </a:lnSpc>
              <a:buFont typeface="Arial"/>
              <a:buChar char="•"/>
            </a:pPr>
            <a:r>
              <a:rPr lang="en-GB" dirty="0">
                <a:latin typeface="Times"/>
                <a:cs typeface="Times"/>
              </a:rPr>
              <a:t>Strong scientific environment and world-leading programmes</a:t>
            </a:r>
          </a:p>
        </p:txBody>
      </p:sp>
      <p:pic>
        <p:nvPicPr>
          <p:cNvPr id="4" name="Bildobjekt 3" descr="Universities.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927" y="2670255"/>
            <a:ext cx="5731035" cy="943835"/>
          </a:xfrm>
          <a:prstGeom prst="rect">
            <a:avLst/>
          </a:prstGeom>
        </p:spPr>
      </p:pic>
    </p:spTree>
    <p:extLst>
      <p:ext uri="{BB962C8B-B14F-4D97-AF65-F5344CB8AC3E}">
        <p14:creationId xmlns:p14="http://schemas.microsoft.com/office/powerpoint/2010/main" val="344140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743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4" y="5"/>
            <a:ext cx="9147323" cy="3765783"/>
          </a:xfrm>
          <a:prstGeom prst="rect">
            <a:avLst/>
          </a:prstGeom>
        </p:spPr>
      </p:pic>
      <p:sp>
        <p:nvSpPr>
          <p:cNvPr id="9" name="textruta 8"/>
          <p:cNvSpPr txBox="1"/>
          <p:nvPr/>
        </p:nvSpPr>
        <p:spPr>
          <a:xfrm>
            <a:off x="457200" y="4081038"/>
            <a:ext cx="6422298" cy="461665"/>
          </a:xfrm>
          <a:prstGeom prst="rect">
            <a:avLst/>
          </a:prstGeom>
          <a:noFill/>
        </p:spPr>
        <p:txBody>
          <a:bodyPr wrap="square" rtlCol="0">
            <a:spAutoFit/>
          </a:bodyPr>
          <a:lstStyle/>
          <a:p>
            <a:r>
              <a:rPr lang="en-US" sz="2400" i="1" dirty="0">
                <a:latin typeface="Times"/>
                <a:cs typeface="Times"/>
              </a:rPr>
              <a:t>Umeå industries – innovative by tradition</a:t>
            </a:r>
            <a:endParaRPr lang="en-US" sz="2400" dirty="0">
              <a:latin typeface="Times"/>
              <a:cs typeface="Times"/>
            </a:endParaRPr>
          </a:p>
        </p:txBody>
      </p:sp>
      <p:sp>
        <p:nvSpPr>
          <p:cNvPr id="10" name="textruta 9"/>
          <p:cNvSpPr txBox="1"/>
          <p:nvPr/>
        </p:nvSpPr>
        <p:spPr>
          <a:xfrm>
            <a:off x="457200" y="4542703"/>
            <a:ext cx="7977116" cy="1593770"/>
          </a:xfrm>
          <a:prstGeom prst="rect">
            <a:avLst/>
          </a:prstGeom>
          <a:noFill/>
        </p:spPr>
        <p:txBody>
          <a:bodyPr wrap="square" rtlCol="0">
            <a:spAutoFit/>
          </a:bodyPr>
          <a:lstStyle/>
          <a:p>
            <a:pPr marL="285750" lvl="0" indent="-285750">
              <a:lnSpc>
                <a:spcPct val="110000"/>
              </a:lnSpc>
              <a:buFont typeface="Arial"/>
              <a:buChar char="•"/>
            </a:pPr>
            <a:r>
              <a:rPr lang="en-US" dirty="0">
                <a:latin typeface="Times"/>
                <a:cs typeface="Times"/>
              </a:rPr>
              <a:t>Volvo – large-scale production of truck cabs</a:t>
            </a:r>
          </a:p>
          <a:p>
            <a:pPr marL="285750" lvl="0" indent="-285750">
              <a:lnSpc>
                <a:spcPct val="110000"/>
              </a:lnSpc>
              <a:buFont typeface="Arial"/>
              <a:buChar char="•"/>
            </a:pPr>
            <a:r>
              <a:rPr lang="en-US" dirty="0">
                <a:latin typeface="Times"/>
                <a:cs typeface="Times"/>
              </a:rPr>
              <a:t>Ålö – the world’s largest manufacturer of front-end loaders</a:t>
            </a:r>
          </a:p>
          <a:p>
            <a:pPr marL="285750" lvl="0" indent="-285750">
              <a:lnSpc>
                <a:spcPct val="110000"/>
              </a:lnSpc>
              <a:buFont typeface="Arial"/>
              <a:buChar char="•"/>
            </a:pPr>
            <a:r>
              <a:rPr lang="en-US" dirty="0">
                <a:latin typeface="Times"/>
                <a:cs typeface="Times"/>
              </a:rPr>
              <a:t>Komatsu Forest – world-leading player within the forestry industry</a:t>
            </a:r>
          </a:p>
          <a:p>
            <a:pPr marL="285750" lvl="0" indent="-285750">
              <a:lnSpc>
                <a:spcPct val="110000"/>
              </a:lnSpc>
              <a:buFont typeface="Arial"/>
              <a:buChar char="•"/>
            </a:pPr>
            <a:r>
              <a:rPr lang="en-US" dirty="0" err="1">
                <a:latin typeface="Times"/>
                <a:cs typeface="Times"/>
              </a:rPr>
              <a:t>Cytiva</a:t>
            </a:r>
            <a:r>
              <a:rPr lang="en-US" dirty="0">
                <a:latin typeface="Times"/>
                <a:cs typeface="Times"/>
              </a:rPr>
              <a:t> Umeå – world leading manufacturer of high-tech instruments and systems for medical research and production of vaccines and </a:t>
            </a:r>
            <a:r>
              <a:rPr lang="en-US">
                <a:latin typeface="Times"/>
                <a:cs typeface="Times"/>
              </a:rPr>
              <a:t>biological treatments</a:t>
            </a:r>
            <a:endParaRPr lang="en-US" dirty="0">
              <a:latin typeface="Times"/>
              <a:cs typeface="Times"/>
            </a:endParaRPr>
          </a:p>
        </p:txBody>
      </p:sp>
      <p:pic>
        <p:nvPicPr>
          <p:cNvPr id="3" name="Bildobjekt 2" descr="Industrial Capital.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927" y="1930737"/>
            <a:ext cx="7114036" cy="1672935"/>
          </a:xfrm>
          <a:prstGeom prst="rect">
            <a:avLst/>
          </a:prstGeom>
        </p:spPr>
      </p:pic>
    </p:spTree>
    <p:extLst>
      <p:ext uri="{BB962C8B-B14F-4D97-AF65-F5344CB8AC3E}">
        <p14:creationId xmlns:p14="http://schemas.microsoft.com/office/powerpoint/2010/main" val="10447128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914838</TotalTime>
  <Words>3717</Words>
  <Application>Microsoft Office PowerPoint</Application>
  <PresentationFormat>Bildspel på skärmen (4:3)</PresentationFormat>
  <Paragraphs>297</Paragraphs>
  <Slides>16</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Calibri</vt:lpstr>
      <vt:lpstr>Railroad</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Racer</dc:creator>
  <cp:lastModifiedBy>Maria Lidberg</cp:lastModifiedBy>
  <cp:revision>213</cp:revision>
  <cp:lastPrinted>2017-09-01T13:42:30Z</cp:lastPrinted>
  <dcterms:created xsi:type="dcterms:W3CDTF">2017-06-26T11:56:46Z</dcterms:created>
  <dcterms:modified xsi:type="dcterms:W3CDTF">2023-02-16T13:58:41Z</dcterms:modified>
</cp:coreProperties>
</file>