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 id="269" r:id="rId15"/>
    <p:sldId id="270" r:id="rId16"/>
    <p:sldId id="271" r:id="rId17"/>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2">
          <p15:clr>
            <a:srgbClr val="A4A3A4"/>
          </p15:clr>
        </p15:guide>
        <p15:guide id="2" pos="2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3" autoAdjust="0"/>
    <p:restoredTop sz="58367" autoAdjust="0"/>
  </p:normalViewPr>
  <p:slideViewPr>
    <p:cSldViewPr snapToGrid="0" snapToObjects="1" showGuides="1">
      <p:cViewPr varScale="1">
        <p:scale>
          <a:sx n="88" d="100"/>
          <a:sy n="88" d="100"/>
        </p:scale>
        <p:origin x="1926" y="84"/>
      </p:cViewPr>
      <p:guideLst>
        <p:guide orient="horz" pos="1922"/>
        <p:guide pos="2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Lidberg" userId="9ee88ee8-9279-4129-9d86-d2d9061c4ecc" providerId="ADAL" clId="{DFE0763E-375F-431E-B477-76262E8B0EA1}"/>
    <pc:docChg chg="undo redo custSel modSld">
      <pc:chgData name="Maria Lidberg" userId="9ee88ee8-9279-4129-9d86-d2d9061c4ecc" providerId="ADAL" clId="{DFE0763E-375F-431E-B477-76262E8B0EA1}" dt="2023-02-16T13:36:32.854" v="66" actId="20577"/>
      <pc:docMkLst>
        <pc:docMk/>
      </pc:docMkLst>
      <pc:sldChg chg="modSp mod modNotesTx">
        <pc:chgData name="Maria Lidberg" userId="9ee88ee8-9279-4129-9d86-d2d9061c4ecc" providerId="ADAL" clId="{DFE0763E-375F-431E-B477-76262E8B0EA1}" dt="2023-02-16T13:36:32.854" v="66" actId="20577"/>
        <pc:sldMkLst>
          <pc:docMk/>
          <pc:sldMk cId="2186685454" sldId="264"/>
        </pc:sldMkLst>
        <pc:spChg chg="mod">
          <ac:chgData name="Maria Lidberg" userId="9ee88ee8-9279-4129-9d86-d2d9061c4ecc" providerId="ADAL" clId="{DFE0763E-375F-431E-B477-76262E8B0EA1}" dt="2023-02-16T13:12:48.936" v="62" actId="14100"/>
          <ac:spMkLst>
            <pc:docMk/>
            <pc:sldMk cId="2186685454" sldId="264"/>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A87C-520A-8840-929D-94303AAC914B}" type="datetimeFigureOut">
              <a:rPr lang="sv-SE" smtClean="0"/>
              <a:t>2023-02-16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6B7E9-7AEA-A74E-85C3-03CC56D40A10}" type="slidenum">
              <a:rPr lang="sv-SE" smtClean="0"/>
              <a:t>‹#›</a:t>
            </a:fld>
            <a:endParaRPr lang="sv-SE"/>
          </a:p>
        </p:txBody>
      </p:sp>
    </p:spTree>
    <p:extLst>
      <p:ext uri="{BB962C8B-B14F-4D97-AF65-F5344CB8AC3E}">
        <p14:creationId xmlns:p14="http://schemas.microsoft.com/office/powerpoint/2010/main" val="37567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Umeå lies in the north of Sweden, latitude 63°</a:t>
            </a:r>
          </a:p>
          <a:p>
            <a:r>
              <a:rPr lang="en-US" sz="1200" kern="1200" dirty="0">
                <a:solidFill>
                  <a:schemeClr val="tx1"/>
                </a:solidFill>
                <a:effectLst/>
                <a:latin typeface="+mn-lt"/>
                <a:ea typeface="+mn-ea"/>
                <a:cs typeface="+mn-cs"/>
              </a:rPr>
              <a:t>The Gulf Stream provides a good climate, with four seasons</a:t>
            </a:r>
          </a:p>
          <a:p>
            <a:r>
              <a:rPr lang="en-US" sz="1200" kern="1200" dirty="0">
                <a:solidFill>
                  <a:schemeClr val="tx1"/>
                </a:solidFill>
                <a:effectLst/>
                <a:latin typeface="+mn-lt"/>
                <a:ea typeface="+mn-ea"/>
                <a:cs typeface="+mn-cs"/>
              </a:rPr>
              <a:t>Umeå is located roughly 400 </a:t>
            </a:r>
            <a:r>
              <a:rPr lang="en-US" sz="1200" kern="1200" dirty="0" err="1">
                <a:solidFill>
                  <a:schemeClr val="tx1"/>
                </a:solidFill>
                <a:effectLst/>
                <a:latin typeface="+mn-lt"/>
                <a:ea typeface="+mn-ea"/>
                <a:cs typeface="+mn-cs"/>
              </a:rPr>
              <a:t>kilometres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south of the Polar Circle</a:t>
            </a:r>
          </a:p>
          <a:p>
            <a:r>
              <a:rPr lang="en-US" sz="1200" kern="1200" dirty="0">
                <a:solidFill>
                  <a:schemeClr val="tx1"/>
                </a:solidFill>
                <a:effectLst/>
                <a:latin typeface="+mn-lt"/>
                <a:ea typeface="+mn-ea"/>
                <a:cs typeface="+mn-cs"/>
              </a:rPr>
              <a:t>Umeå is the province capital of </a:t>
            </a:r>
            <a:r>
              <a:rPr lang="en-US" sz="1200" kern="1200" dirty="0" err="1">
                <a:solidFill>
                  <a:schemeClr val="tx1"/>
                </a:solidFill>
                <a:effectLst/>
                <a:latin typeface="+mn-lt"/>
                <a:ea typeface="+mn-ea"/>
                <a:cs typeface="+mn-cs"/>
              </a:rPr>
              <a:t>Västerbotten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Hours of sun: 1,782/year</a:t>
            </a:r>
          </a:p>
          <a:p>
            <a:r>
              <a:rPr lang="en-US" sz="1200" kern="1200" dirty="0">
                <a:solidFill>
                  <a:schemeClr val="tx1"/>
                </a:solidFill>
                <a:effectLst/>
                <a:latin typeface="+mn-lt"/>
                <a:ea typeface="+mn-ea"/>
                <a:cs typeface="+mn-cs"/>
              </a:rPr>
              <a:t>Precipitation: 668 mm/year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Residents: 127,119</a:t>
            </a:r>
          </a:p>
          <a:p>
            <a:r>
              <a:rPr lang="en-US" sz="1200" kern="1200" dirty="0">
                <a:solidFill>
                  <a:schemeClr val="tx1"/>
                </a:solidFill>
                <a:effectLst/>
                <a:latin typeface="+mn-lt"/>
                <a:ea typeface="+mn-ea"/>
                <a:cs typeface="+mn-cs"/>
              </a:rPr>
              <a:t>Average age: 39</a:t>
            </a:r>
          </a:p>
          <a:p>
            <a:r>
              <a:rPr lang="en-US" sz="1200" kern="1200" dirty="0">
                <a:solidFill>
                  <a:schemeClr val="tx1"/>
                </a:solidFill>
                <a:effectLst/>
                <a:latin typeface="+mn-lt"/>
                <a:ea typeface="+mn-ea"/>
                <a:cs typeface="+mn-cs"/>
              </a:rPr>
              <a:t>Number of businesses: 14,583</a:t>
            </a:r>
          </a:p>
          <a:p>
            <a:r>
              <a:rPr lang="en-US" sz="1200" kern="1200" dirty="0">
                <a:solidFill>
                  <a:schemeClr val="tx1"/>
                </a:solidFill>
                <a:effectLst/>
                <a:latin typeface="+mn-lt"/>
                <a:ea typeface="+mn-ea"/>
                <a:cs typeface="+mn-cs"/>
              </a:rPr>
              <a:t>Number of students: 33,979</a:t>
            </a:r>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1</a:t>
            </a:fld>
            <a:endParaRPr lang="sv-SE"/>
          </a:p>
        </p:txBody>
      </p:sp>
    </p:spTree>
    <p:extLst>
      <p:ext uri="{BB962C8B-B14F-4D97-AF65-F5344CB8AC3E}">
        <p14:creationId xmlns:p14="http://schemas.microsoft.com/office/powerpoint/2010/main" val="3931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a long-standing tradition of innovation in technology.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Access to a qualified workforce from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has made for strong growth.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major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national IT consultancy agencies are represented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as well as more </a:t>
            </a:r>
            <a:r>
              <a:rPr lang="en-US" sz="1200" kern="1200" dirty="0" err="1">
                <a:solidFill>
                  <a:schemeClr val="tx1"/>
                </a:solidFill>
                <a:effectLst/>
                <a:latin typeface="+mn-lt"/>
                <a:ea typeface="+mn-ea"/>
                <a:cs typeface="+mn-cs"/>
              </a:rPr>
              <a:t>specialised</a:t>
            </a:r>
            <a:r>
              <a:rPr lang="en-US" sz="1200" kern="1200" dirty="0">
                <a:solidFill>
                  <a:schemeClr val="tx1"/>
                </a:solidFill>
                <a:effectLst/>
                <a:latin typeface="+mn-lt"/>
                <a:ea typeface="+mn-ea"/>
                <a:cs typeface="+mn-cs"/>
              </a:rPr>
              <a:t> firms. Technology developed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can be found in many of the mobile phone innovations sold internationally.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currently a wide range of IT-related ventures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with companies focusing on </a:t>
            </a:r>
            <a:r>
              <a:rPr lang="en-US" sz="1200" kern="1200" dirty="0" err="1">
                <a:solidFill>
                  <a:schemeClr val="tx1"/>
                </a:solidFill>
                <a:effectLst/>
                <a:latin typeface="+mn-lt"/>
                <a:ea typeface="+mn-ea"/>
                <a:cs typeface="+mn-cs"/>
              </a:rPr>
              <a:t>fintech</a:t>
            </a:r>
            <a:r>
              <a:rPr lang="en-US" sz="1200" kern="1200" dirty="0">
                <a:solidFill>
                  <a:schemeClr val="tx1"/>
                </a:solidFill>
                <a:effectLst/>
                <a:latin typeface="+mn-lt"/>
                <a:ea typeface="+mn-ea"/>
                <a:cs typeface="+mn-cs"/>
              </a:rPr>
              <a:t> (financial technologies), new media solutions and an exciting gaming cluster.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Broadband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said to be among the fastest in the world, but what’s unknown to most is that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a city-wide network for all online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gadgets – a prerequisite for growth in the The Internet of Things. In 2019-2022,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will serve as Sweden’s first test city for 5G.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Among the most notable ventures, Google purchased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-based Limes Audio in 2016.</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noProof="0" dirty="0" err="1">
                <a:solidFill>
                  <a:schemeClr val="tx1"/>
                </a:solidFill>
                <a:effectLst/>
                <a:latin typeface="+mn-lt"/>
                <a:ea typeface="+mn-ea"/>
                <a:cs typeface="+mn-cs"/>
              </a:rPr>
              <a:t>Umeå</a:t>
            </a:r>
            <a:r>
              <a:rPr lang="en-GB" sz="1200" b="0" kern="1200" noProof="0" dirty="0">
                <a:solidFill>
                  <a:schemeClr val="tx1"/>
                </a:solidFill>
                <a:effectLst/>
                <a:latin typeface="+mn-lt"/>
                <a:ea typeface="+mn-ea"/>
                <a:cs typeface="+mn-cs"/>
              </a:rPr>
              <a:t>-based company </a:t>
            </a:r>
            <a:r>
              <a:rPr lang="en-GB" sz="1200" b="0" kern="1200" noProof="0" dirty="0" err="1">
                <a:solidFill>
                  <a:schemeClr val="tx1"/>
                </a:solidFill>
                <a:effectLst/>
                <a:latin typeface="+mn-lt"/>
                <a:ea typeface="+mn-ea"/>
                <a:cs typeface="+mn-cs"/>
              </a:rPr>
              <a:t>Coldwood</a:t>
            </a:r>
            <a:r>
              <a:rPr lang="en-GB" sz="1200" b="0" kern="1200" noProof="0" dirty="0">
                <a:solidFill>
                  <a:schemeClr val="tx1"/>
                </a:solidFill>
                <a:effectLst/>
                <a:latin typeface="+mn-lt"/>
                <a:ea typeface="+mn-ea"/>
                <a:cs typeface="+mn-cs"/>
              </a:rPr>
              <a:t> Interactives was awarded the Best Strategy Game prize for its game Unravel at </a:t>
            </a:r>
            <a:r>
              <a:rPr lang="en-GB" sz="1200" b="0" kern="1200" noProof="0" dirty="0" err="1">
                <a:solidFill>
                  <a:schemeClr val="tx1"/>
                </a:solidFill>
                <a:effectLst/>
                <a:latin typeface="+mn-lt"/>
                <a:ea typeface="+mn-ea"/>
                <a:cs typeface="+mn-cs"/>
              </a:rPr>
              <a:t>Gamescom</a:t>
            </a:r>
            <a:r>
              <a:rPr lang="en-GB" sz="1200" b="0" kern="1200" noProof="0" dirty="0">
                <a:solidFill>
                  <a:schemeClr val="tx1"/>
                </a:solidFill>
                <a:effectLst/>
                <a:latin typeface="+mn-lt"/>
                <a:ea typeface="+mn-ea"/>
                <a:cs typeface="+mn-cs"/>
              </a:rPr>
              <a:t>, the world’s biggest video game fair. The game Unravel Two received a D.I.C.E. Award in the category Best Family Game of the Year in 2018.</a:t>
            </a:r>
          </a:p>
          <a:p>
            <a:endParaRPr lang="en-US" sz="1200" b="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10</a:t>
            </a:fld>
            <a:endParaRPr lang="sv-SE"/>
          </a:p>
        </p:txBody>
      </p:sp>
    </p:spTree>
    <p:extLst>
      <p:ext uri="{BB962C8B-B14F-4D97-AF65-F5344CB8AC3E}">
        <p14:creationId xmlns:p14="http://schemas.microsoft.com/office/powerpoint/2010/main" val="101451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strategically located in northern Sweden, a fact reflected by the well-developed infrastructure.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Two European highways pass through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and the airport has many daily departures to major cities.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Bothnia Line offers efficient freight transport and passenger transport. There are also regular ferry services connecting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to Vaasa and Finland.</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airport is the seven largest in Sweden.</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ver one million </a:t>
            </a:r>
            <a:r>
              <a:rPr lang="en-US" sz="1200" kern="1200" dirty="0" err="1">
                <a:solidFill>
                  <a:schemeClr val="tx1"/>
                </a:solidFill>
                <a:effectLst/>
                <a:latin typeface="+mn-lt"/>
                <a:ea typeface="+mn-ea"/>
                <a:cs typeface="+mn-cs"/>
              </a:rPr>
              <a:t>travellers</a:t>
            </a:r>
            <a:r>
              <a:rPr lang="en-US" sz="1200" kern="1200" dirty="0">
                <a:solidFill>
                  <a:schemeClr val="tx1"/>
                </a:solidFill>
                <a:effectLst/>
                <a:latin typeface="+mn-lt"/>
                <a:ea typeface="+mn-ea"/>
                <a:cs typeface="+mn-cs"/>
              </a:rPr>
              <a:t> pass through the gates every year. Seven airlines serve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airport, with direct routes to Helsinki, Stockholm </a:t>
            </a:r>
            <a:r>
              <a:rPr lang="en-US" sz="1200" kern="1200" dirty="0" err="1">
                <a:solidFill>
                  <a:schemeClr val="tx1"/>
                </a:solidFill>
                <a:effectLst/>
                <a:latin typeface="+mn-lt"/>
                <a:ea typeface="+mn-ea"/>
                <a:cs typeface="+mn-cs"/>
              </a:rPr>
              <a:t>Arlanda</a:t>
            </a:r>
            <a:r>
              <a:rPr lang="en-US" sz="1200" kern="1200" dirty="0">
                <a:solidFill>
                  <a:schemeClr val="tx1"/>
                </a:solidFill>
                <a:effectLst/>
                <a:latin typeface="+mn-lt"/>
                <a:ea typeface="+mn-ea"/>
                <a:cs typeface="+mn-cs"/>
              </a:rPr>
              <a:t> and Stockholm </a:t>
            </a:r>
            <a:r>
              <a:rPr lang="en-US" sz="1200" kern="1200" dirty="0" err="1">
                <a:solidFill>
                  <a:schemeClr val="tx1"/>
                </a:solidFill>
                <a:effectLst/>
                <a:latin typeface="+mn-lt"/>
                <a:ea typeface="+mn-ea"/>
                <a:cs typeface="+mn-cs"/>
              </a:rPr>
              <a:t>Bromma</a:t>
            </a:r>
            <a:r>
              <a:rPr lang="en-US" sz="1200" kern="1200" dirty="0">
                <a:solidFill>
                  <a:schemeClr val="tx1"/>
                </a:solidFill>
                <a:effectLst/>
                <a:latin typeface="+mn-lt"/>
                <a:ea typeface="+mn-ea"/>
                <a:cs typeface="+mn-cs"/>
              </a:rPr>
              <a:t>, as well as a large number of charter destinations. Further expansion is planned.</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Harbour</a:t>
            </a:r>
            <a:r>
              <a:rPr lang="en-US" sz="1200" kern="1200" dirty="0">
                <a:solidFill>
                  <a:schemeClr val="tx1"/>
                </a:solidFill>
                <a:effectLst/>
                <a:latin typeface="+mn-lt"/>
                <a:ea typeface="+mn-ea"/>
                <a:cs typeface="+mn-cs"/>
              </a:rPr>
              <a:t> is one of the largest in northern Scandinavia with a yearly cargo volumes of around 2.3 million tons.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Half the products passing through the harbor  are forest-related, including </a:t>
            </a:r>
            <a:r>
              <a:rPr lang="en-US" sz="1200" kern="1200" dirty="0" err="1">
                <a:solidFill>
                  <a:schemeClr val="tx1"/>
                </a:solidFill>
                <a:effectLst/>
                <a:latin typeface="+mn-lt"/>
                <a:ea typeface="+mn-ea"/>
                <a:cs typeface="+mn-cs"/>
              </a:rPr>
              <a:t>kraftliner</a:t>
            </a:r>
            <a:r>
              <a:rPr lang="en-US" sz="1200" kern="1200" dirty="0">
                <a:solidFill>
                  <a:schemeClr val="tx1"/>
                </a:solidFill>
                <a:effectLst/>
                <a:latin typeface="+mn-lt"/>
                <a:ea typeface="+mn-ea"/>
                <a:cs typeface="+mn-cs"/>
              </a:rPr>
              <a:t>, wood supplies and more. The </a:t>
            </a:r>
            <a:r>
              <a:rPr lang="en-US" sz="1200" kern="1200" dirty="0" err="1">
                <a:solidFill>
                  <a:schemeClr val="tx1"/>
                </a:solidFill>
                <a:effectLst/>
                <a:latin typeface="+mn-lt"/>
                <a:ea typeface="+mn-ea"/>
                <a:cs typeface="+mn-cs"/>
              </a:rPr>
              <a:t>harbour</a:t>
            </a:r>
            <a:r>
              <a:rPr lang="en-US" sz="1200" kern="1200" dirty="0">
                <a:solidFill>
                  <a:schemeClr val="tx1"/>
                </a:solidFill>
                <a:effectLst/>
                <a:latin typeface="+mn-lt"/>
                <a:ea typeface="+mn-ea"/>
                <a:cs typeface="+mn-cs"/>
              </a:rPr>
              <a:t> is strategically situated to take advantage of the shortest distance between Sweden and Finland, crossing the northern </a:t>
            </a:r>
            <a:r>
              <a:rPr lang="en-US" sz="1200" kern="1200" dirty="0" err="1">
                <a:solidFill>
                  <a:schemeClr val="tx1"/>
                </a:solidFill>
                <a:effectLst/>
                <a:latin typeface="+mn-lt"/>
                <a:ea typeface="+mn-ea"/>
                <a:cs typeface="+mn-cs"/>
              </a:rPr>
              <a:t>Bothnian</a:t>
            </a:r>
            <a:r>
              <a:rPr lang="en-US" sz="1200" kern="1200" dirty="0">
                <a:solidFill>
                  <a:schemeClr val="tx1"/>
                </a:solidFill>
                <a:effectLst/>
                <a:latin typeface="+mn-lt"/>
                <a:ea typeface="+mn-ea"/>
                <a:cs typeface="+mn-cs"/>
              </a:rPr>
              <a:t> Sea. The </a:t>
            </a:r>
            <a:r>
              <a:rPr lang="en-US" sz="1200" kern="1200" dirty="0" err="1">
                <a:solidFill>
                  <a:schemeClr val="tx1"/>
                </a:solidFill>
                <a:effectLst/>
                <a:latin typeface="+mn-lt"/>
                <a:ea typeface="+mn-ea"/>
                <a:cs typeface="+mn-cs"/>
              </a:rPr>
              <a:t>harbour</a:t>
            </a:r>
            <a:r>
              <a:rPr lang="en-US" sz="1200" kern="1200" dirty="0">
                <a:solidFill>
                  <a:schemeClr val="tx1"/>
                </a:solidFill>
                <a:effectLst/>
                <a:latin typeface="+mn-lt"/>
                <a:ea typeface="+mn-ea"/>
                <a:cs typeface="+mn-cs"/>
              </a:rPr>
              <a:t> is open all year-round.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there are daily ferry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departures to Vaasa in Finland. A new, modern and more eco-friendly ferry will replace the current vessel in April 2021.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Bothnia Line efficiently connects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with</a:t>
            </a:r>
            <a:r>
              <a:rPr lang="en-US" sz="1200" kern="1200" baseline="0" dirty="0">
                <a:solidFill>
                  <a:schemeClr val="tx1"/>
                </a:solidFill>
                <a:effectLst/>
                <a:latin typeface="+mn-lt"/>
                <a:ea typeface="+mn-ea"/>
                <a:cs typeface="+mn-cs"/>
              </a:rPr>
              <a:t> the rest of </a:t>
            </a:r>
            <a:r>
              <a:rPr lang="en-US" sz="1200" kern="1200" dirty="0">
                <a:solidFill>
                  <a:schemeClr val="tx1"/>
                </a:solidFill>
                <a:effectLst/>
                <a:latin typeface="+mn-lt"/>
                <a:ea typeface="+mn-ea"/>
                <a:cs typeface="+mn-cs"/>
              </a:rPr>
              <a:t>Sweden and Europe,</a:t>
            </a:r>
            <a:r>
              <a:rPr lang="en-US" sz="1200" kern="1200" baseline="0" dirty="0">
                <a:solidFill>
                  <a:schemeClr val="tx1"/>
                </a:solidFill>
                <a:effectLst/>
                <a:latin typeface="+mn-lt"/>
                <a:ea typeface="+mn-ea"/>
                <a:cs typeface="+mn-cs"/>
              </a:rPr>
              <a:t> providing </a:t>
            </a:r>
            <a:r>
              <a:rPr lang="en-US" sz="1200" kern="1200" dirty="0">
                <a:solidFill>
                  <a:schemeClr val="tx1"/>
                </a:solidFill>
                <a:effectLst/>
                <a:latin typeface="+mn-lt"/>
                <a:ea typeface="+mn-ea"/>
                <a:cs typeface="+mn-cs"/>
              </a:rPr>
              <a:t>both passenger and freight-transport. A decision was recently made to extend the line to the</a:t>
            </a:r>
            <a:r>
              <a:rPr lang="en-US" sz="1200" kern="1200" baseline="0" dirty="0">
                <a:solidFill>
                  <a:schemeClr val="tx1"/>
                </a:solidFill>
                <a:effectLst/>
                <a:latin typeface="+mn-lt"/>
                <a:ea typeface="+mn-ea"/>
                <a:cs typeface="+mn-cs"/>
              </a:rPr>
              <a:t> north, </a:t>
            </a:r>
            <a:r>
              <a:rPr lang="en-US" sz="1200" kern="1200" baseline="0" dirty="0" err="1">
                <a:solidFill>
                  <a:schemeClr val="tx1"/>
                </a:solidFill>
                <a:effectLst/>
                <a:latin typeface="+mn-lt"/>
                <a:ea typeface="+mn-ea"/>
                <a:cs typeface="+mn-cs"/>
              </a:rPr>
              <a:t>creatin</a:t>
            </a:r>
            <a:r>
              <a:rPr lang="en-US" sz="1200" kern="1200" baseline="0" dirty="0">
                <a:solidFill>
                  <a:schemeClr val="tx1"/>
                </a:solidFill>
                <a:effectLst/>
                <a:latin typeface="+mn-lt"/>
                <a:ea typeface="+mn-ea"/>
                <a:cs typeface="+mn-cs"/>
              </a:rPr>
              <a:t> the North Bothnia Line.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Nordic Logistic Center is a combined terminal for intermodal distribution of goods transported by rail, road and sea. The facility, located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also houses third party storage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units.</a:t>
            </a: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11</a:t>
            </a:fld>
            <a:endParaRPr lang="sv-SE"/>
          </a:p>
        </p:txBody>
      </p:sp>
    </p:spTree>
    <p:extLst>
      <p:ext uri="{BB962C8B-B14F-4D97-AF65-F5344CB8AC3E}">
        <p14:creationId xmlns:p14="http://schemas.microsoft.com/office/powerpoint/2010/main" val="763425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The commitment to sustainability issues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huge. This has, among other things, resulted in the title 2016 Swedish Earth Hour Capital, and made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runner up for European Green Capital three years in a row.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Co-creation was the key factor when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applied for – and won – the title European Capital of Culture in 2014. The city has a long tradition of DIY</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spririt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Ensuring an equal allocation between men and women with regard</a:t>
            </a:r>
            <a:r>
              <a:rPr lang="en-US" sz="1200" kern="1200" baseline="0" dirty="0">
                <a:solidFill>
                  <a:schemeClr val="tx1"/>
                </a:solidFill>
                <a:effectLst/>
                <a:latin typeface="+mn-lt"/>
                <a:ea typeface="+mn-ea"/>
                <a:cs typeface="+mn-cs"/>
              </a:rPr>
              <a:t> to use of training facilities,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produced some of the country’s most successful female athletes with top teams in soccer, basketball, floorball and many other sports.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having been runner-up on two occasions,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was </a:t>
            </a:r>
            <a:r>
              <a:rPr lang="en-US" sz="1200" kern="1200" dirty="0" err="1">
                <a:solidFill>
                  <a:schemeClr val="tx1"/>
                </a:solidFill>
                <a:effectLst/>
                <a:latin typeface="+mn-lt"/>
                <a:ea typeface="+mn-ea"/>
                <a:cs typeface="+mn-cs"/>
              </a:rPr>
              <a:t>namned</a:t>
            </a:r>
            <a:r>
              <a:rPr lang="en-US" sz="1200" kern="1200" dirty="0">
                <a:solidFill>
                  <a:schemeClr val="tx1"/>
                </a:solidFill>
                <a:effectLst/>
                <a:latin typeface="+mn-lt"/>
                <a:ea typeface="+mn-ea"/>
                <a:cs typeface="+mn-cs"/>
              </a:rPr>
              <a:t> Sweden’s top city for sport in 2018.</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Social Progress Index measures quality of life based on a number of factors. Northern Sweden has been</a:t>
            </a:r>
            <a:r>
              <a:rPr lang="en-US" sz="1200" kern="1200" baseline="0" dirty="0">
                <a:solidFill>
                  <a:schemeClr val="tx1"/>
                </a:solidFill>
                <a:effectLst/>
                <a:latin typeface="+mn-lt"/>
                <a:ea typeface="+mn-ea"/>
                <a:cs typeface="+mn-cs"/>
              </a:rPr>
              <a:t> n</a:t>
            </a:r>
            <a:r>
              <a:rPr lang="en-US" sz="1200" kern="1200" dirty="0">
                <a:solidFill>
                  <a:schemeClr val="tx1"/>
                </a:solidFill>
                <a:effectLst/>
                <a:latin typeface="+mn-lt"/>
                <a:ea typeface="+mn-ea"/>
                <a:cs typeface="+mn-cs"/>
              </a:rPr>
              <a:t>amed the best in the EU.</a:t>
            </a:r>
          </a:p>
          <a:p>
            <a:endParaRPr lang="sv-SE" dirty="0"/>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12</a:t>
            </a:fld>
            <a:endParaRPr lang="sv-SE"/>
          </a:p>
        </p:txBody>
      </p:sp>
    </p:spTree>
    <p:extLst>
      <p:ext uri="{BB962C8B-B14F-4D97-AF65-F5344CB8AC3E}">
        <p14:creationId xmlns:p14="http://schemas.microsoft.com/office/powerpoint/2010/main" val="89810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The residents of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are environmentally conscious to a great degree. This drives municipal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to work actively on sustainability-issues, often in collaboration with the university and local industry.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2016 Earth Hour Capital</a:t>
            </a:r>
          </a:p>
          <a:p>
            <a:r>
              <a:rPr lang="en-US" sz="1200" kern="1200" dirty="0">
                <a:solidFill>
                  <a:schemeClr val="tx1"/>
                </a:solidFill>
                <a:effectLst/>
                <a:latin typeface="+mn-lt"/>
                <a:ea typeface="+mn-ea"/>
                <a:cs typeface="+mn-cs"/>
              </a:rPr>
              <a:t>An international jury crowned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the 2016 Earth Hour Capital. The jury was impressed by the city’s ability to forcefully pursue its climate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strategies, and how several substantial initiatives make it easier for industries and citizens to make sustainable choices.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Green </a:t>
            </a:r>
            <a:r>
              <a:rPr lang="en-US" sz="1200" b="1" kern="1200" dirty="0" err="1">
                <a:solidFill>
                  <a:schemeClr val="tx1"/>
                </a:solidFill>
                <a:effectLst/>
                <a:latin typeface="+mn-lt"/>
                <a:ea typeface="+mn-ea"/>
                <a:cs typeface="+mn-cs"/>
              </a:rPr>
              <a:t>Umeå</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Green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initiative was implemented by the municipality and rallies companies,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and individuals with a vision for a greener future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and the northern region.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European Green Capital</a:t>
            </a:r>
          </a:p>
          <a:p>
            <a:r>
              <a:rPr lang="en-US" sz="1200" kern="1200" dirty="0">
                <a:solidFill>
                  <a:schemeClr val="tx1"/>
                </a:solidFill>
                <a:effectLst/>
                <a:latin typeface="+mn-lt"/>
                <a:ea typeface="+mn-ea"/>
                <a:cs typeface="+mn-cs"/>
              </a:rPr>
              <a:t>Three-time runner up for European Green Capital,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set an example in its efforts to be a sustainable city.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distinguished itself</a:t>
            </a:r>
            <a:r>
              <a:rPr lang="en-US" sz="1200" kern="1200" baseline="0" dirty="0">
                <a:solidFill>
                  <a:schemeClr val="tx1"/>
                </a:solidFill>
                <a:effectLst/>
                <a:latin typeface="+mn-lt"/>
                <a:ea typeface="+mn-ea"/>
                <a:cs typeface="+mn-cs"/>
              </a:rPr>
              <a:t> in the following fields: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Noise</a:t>
            </a:r>
          </a:p>
          <a:p>
            <a:r>
              <a:rPr lang="en-US" sz="1200" kern="1200" dirty="0">
                <a:solidFill>
                  <a:schemeClr val="tx1"/>
                </a:solidFill>
                <a:effectLst/>
                <a:latin typeface="+mn-lt"/>
                <a:ea typeface="+mn-ea"/>
                <a:cs typeface="+mn-cs"/>
              </a:rPr>
              <a:t>2. Energy and environmental innovation </a:t>
            </a:r>
          </a:p>
          <a:p>
            <a:r>
              <a:rPr lang="en-US" sz="1200" kern="1200" dirty="0">
                <a:solidFill>
                  <a:schemeClr val="tx1"/>
                </a:solidFill>
                <a:effectLst/>
                <a:latin typeface="+mn-lt"/>
                <a:ea typeface="+mn-ea"/>
                <a:cs typeface="+mn-cs"/>
              </a:rPr>
              <a:t>3. Sustainable employment</a:t>
            </a:r>
          </a:p>
          <a:p>
            <a:endParaRPr lang="sv-SE" dirty="0"/>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13</a:t>
            </a:fld>
            <a:endParaRPr lang="sv-SE"/>
          </a:p>
        </p:txBody>
      </p:sp>
    </p:spTree>
    <p:extLst>
      <p:ext uri="{BB962C8B-B14F-4D97-AF65-F5344CB8AC3E}">
        <p14:creationId xmlns:p14="http://schemas.microsoft.com/office/powerpoint/2010/main" val="1976185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a very rich cultural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scene.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many decades,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put more resources into culture than other Swedish cities. We believe this is one of the reasons why so many people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choose to come 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could argue that the versatility of culture gives people the ability to see the world from different perspectives, making the individual more involved in creating a sustainable community.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We’d like to think this is the case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The keywords in </a:t>
            </a:r>
            <a:r>
              <a:rPr lang="en-US" sz="1200" kern="1200" dirty="0" err="1">
                <a:solidFill>
                  <a:schemeClr val="tx1"/>
                </a:solidFill>
                <a:effectLst/>
                <a:latin typeface="+mn-lt"/>
                <a:ea typeface="+mn-ea"/>
                <a:cs typeface="+mn-cs"/>
              </a:rPr>
              <a:t>Umeås</a:t>
            </a:r>
            <a:r>
              <a:rPr lang="en-US" sz="1200" kern="1200" dirty="0">
                <a:solidFill>
                  <a:schemeClr val="tx1"/>
                </a:solidFill>
                <a:effectLst/>
                <a:latin typeface="+mn-lt"/>
                <a:ea typeface="+mn-ea"/>
                <a:cs typeface="+mn-cs"/>
              </a:rPr>
              <a:t> application for European Capital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Culture were the art of curiosity, compassion and co-creation. This really sums up what’s so special about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There’s a long history of commitment, and commitment is important in a democracy.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Being the European Capital of Culture served as a great showcase towards Europe. We’ve </a:t>
            </a:r>
            <a:r>
              <a:rPr lang="en-US" sz="1200" kern="1200" dirty="0" err="1">
                <a:solidFill>
                  <a:schemeClr val="tx1"/>
                </a:solidFill>
                <a:effectLst/>
                <a:latin typeface="+mn-lt"/>
                <a:ea typeface="+mn-ea"/>
                <a:cs typeface="+mn-cs"/>
              </a:rPr>
              <a:t>utilised</a:t>
            </a:r>
            <a:r>
              <a:rPr lang="en-US" sz="1200" kern="1200" dirty="0">
                <a:solidFill>
                  <a:schemeClr val="tx1"/>
                </a:solidFill>
                <a:effectLst/>
                <a:latin typeface="+mn-lt"/>
                <a:ea typeface="+mn-ea"/>
                <a:cs typeface="+mn-cs"/>
              </a:rPr>
              <a:t> this to show that we’re one of the foremost cities in Europe when it comes to back culture. Through Umeå2014 the cultural exchange with Europe has increased, and it’s given Europe the chance to acquaint itself with the cultural life of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And we’ve created strong bonds with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new European friends.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it comes to describing the culture</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it’s </a:t>
            </a:r>
            <a:r>
              <a:rPr lang="en-US" sz="1200" kern="1200" dirty="0">
                <a:solidFill>
                  <a:schemeClr val="tx1"/>
                </a:solidFill>
                <a:effectLst/>
                <a:latin typeface="+mn-lt"/>
                <a:ea typeface="+mn-ea"/>
                <a:cs typeface="+mn-cs"/>
              </a:rPr>
              <a:t>tempted to simply list the many museums, the extensive repertoire of  </a:t>
            </a:r>
            <a:r>
              <a:rPr lang="en-US" sz="1200" kern="1200" dirty="0" err="1">
                <a:solidFill>
                  <a:schemeClr val="tx1"/>
                </a:solidFill>
                <a:effectLst/>
                <a:latin typeface="+mn-lt"/>
                <a:ea typeface="+mn-ea"/>
                <a:cs typeface="+mn-cs"/>
              </a:rPr>
              <a:t>Norrlandsoperan</a:t>
            </a:r>
            <a:r>
              <a:rPr lang="en-US" sz="1200" kern="1200" dirty="0">
                <a:solidFill>
                  <a:schemeClr val="tx1"/>
                </a:solidFill>
                <a:effectLst/>
                <a:latin typeface="+mn-lt"/>
                <a:ea typeface="+mn-ea"/>
                <a:cs typeface="+mn-cs"/>
              </a:rPr>
              <a:t>, the many dance groups, the art and music scene and the festivals. But we believe everyone can relate to culture, and that culture builds strong communities. That’s why we keep pursuing cultural activities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14</a:t>
            </a:fld>
            <a:endParaRPr lang="sv-SE"/>
          </a:p>
        </p:txBody>
      </p:sp>
    </p:spTree>
    <p:extLst>
      <p:ext uri="{BB962C8B-B14F-4D97-AF65-F5344CB8AC3E}">
        <p14:creationId xmlns:p14="http://schemas.microsoft.com/office/powerpoint/2010/main" val="115229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there’s always an opportunity to exercise, indoors and outdoors, all year round.</a:t>
            </a:r>
          </a:p>
          <a:p>
            <a:r>
              <a:rPr lang="en-US" sz="1200" kern="1200" dirty="0">
                <a:solidFill>
                  <a:schemeClr val="tx1"/>
                </a:solidFill>
                <a:effectLst/>
                <a:latin typeface="+mn-lt"/>
                <a:ea typeface="+mn-ea"/>
                <a:cs typeface="+mn-cs"/>
              </a:rPr>
              <a:t>Around the city there’s a wide range of gyms, cross-country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tracks, riding schools, skate parks, ski slopes, curling facilities, hockey rinks and much, much more.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a:t>
            </a:r>
            <a:r>
              <a:rPr lang="en-US" sz="1200" kern="1200" dirty="0">
                <a:solidFill>
                  <a:schemeClr val="tx1"/>
                </a:solidFill>
                <a:effectLst/>
                <a:latin typeface="+mn-lt"/>
                <a:ea typeface="+mn-ea"/>
                <a:cs typeface="+mn-cs"/>
              </a:rPr>
              <a:t> also beautiful hiking trails, bike paths and opportunities </a:t>
            </a:r>
            <a:r>
              <a:rPr lang="en-US" sz="1200" kern="1200" dirty="0" err="1">
                <a:solidFill>
                  <a:schemeClr val="tx1"/>
                </a:solidFill>
                <a:effectLst/>
                <a:latin typeface="+mn-lt"/>
                <a:ea typeface="+mn-ea"/>
                <a:cs typeface="+mn-cs"/>
              </a:rPr>
              <a:t>för</a:t>
            </a:r>
            <a:r>
              <a:rPr lang="en-US" sz="1200" kern="1200" dirty="0">
                <a:solidFill>
                  <a:schemeClr val="tx1"/>
                </a:solidFill>
                <a:effectLst/>
                <a:latin typeface="+mn-lt"/>
                <a:ea typeface="+mn-ea"/>
                <a:cs typeface="+mn-cs"/>
              </a:rPr>
              <a:t> fishing and various outdoor activities. </a:t>
            </a:r>
          </a:p>
          <a:p>
            <a:r>
              <a:rPr lang="en-US" sz="1200" kern="1200" dirty="0">
                <a:solidFill>
                  <a:schemeClr val="tx1"/>
                </a:solidFill>
                <a:effectLst/>
                <a:latin typeface="+mn-lt"/>
                <a:ea typeface="+mn-ea"/>
                <a:cs typeface="+mn-cs"/>
              </a:rPr>
              <a:t>Next to the university you’ll find IKSU – one of Europe’s largest training facilities. It’s one of Sweden’s most busiest</a:t>
            </a:r>
            <a:r>
              <a:rPr lang="en-US" sz="1200" kern="1200" baseline="0" dirty="0">
                <a:solidFill>
                  <a:schemeClr val="tx1"/>
                </a:solidFill>
                <a:effectLst/>
                <a:latin typeface="+mn-lt"/>
                <a:ea typeface="+mn-ea"/>
                <a:cs typeface="+mn-cs"/>
              </a:rPr>
              <a:t> buildings, </a:t>
            </a:r>
            <a:r>
              <a:rPr lang="en-US" sz="1200" kern="1200" dirty="0">
                <a:solidFill>
                  <a:schemeClr val="tx1"/>
                </a:solidFill>
                <a:effectLst/>
                <a:latin typeface="+mn-lt"/>
                <a:ea typeface="+mn-ea"/>
                <a:cs typeface="+mn-cs"/>
              </a:rPr>
              <a:t>with more than 30,000 visitors a week.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beginning of the 21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century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made a groundbreaking decision: equal training time for men and women. This has resulted in some incredibly successful female sports teams, for example:</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Umeå</a:t>
            </a:r>
            <a:r>
              <a:rPr lang="en-US" sz="1200" b="1" kern="1200" dirty="0">
                <a:solidFill>
                  <a:schemeClr val="tx1"/>
                </a:solidFill>
                <a:effectLst/>
                <a:latin typeface="+mn-lt"/>
                <a:ea typeface="+mn-ea"/>
                <a:cs typeface="+mn-cs"/>
              </a:rPr>
              <a:t> IK football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7 Swedish Championship titles</a:t>
            </a:r>
          </a:p>
          <a:p>
            <a:r>
              <a:rPr lang="en-US" sz="1200" kern="1200" dirty="0">
                <a:solidFill>
                  <a:schemeClr val="tx1"/>
                </a:solidFill>
                <a:effectLst/>
                <a:latin typeface="+mn-lt"/>
                <a:ea typeface="+mn-ea"/>
                <a:cs typeface="+mn-cs"/>
              </a:rPr>
              <a:t>4 Swedish Cup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titles</a:t>
            </a:r>
          </a:p>
          <a:p>
            <a:r>
              <a:rPr lang="en-US" sz="1200" kern="1200" dirty="0">
                <a:solidFill>
                  <a:schemeClr val="tx1"/>
                </a:solidFill>
                <a:effectLst/>
                <a:latin typeface="+mn-lt"/>
                <a:ea typeface="+mn-ea"/>
                <a:cs typeface="+mn-cs"/>
              </a:rPr>
              <a:t>2</a:t>
            </a:r>
            <a:r>
              <a:rPr lang="en-US" sz="1200" kern="1200" baseline="30000" dirty="0">
                <a:solidFill>
                  <a:schemeClr val="tx1"/>
                </a:solidFill>
                <a:effectLst/>
                <a:latin typeface="+mn-lt"/>
                <a:ea typeface="+mn-ea"/>
                <a:cs typeface="+mn-cs"/>
              </a:rPr>
              <a:t>nd</a:t>
            </a:r>
            <a:r>
              <a:rPr lang="en-US" sz="1200" kern="1200" baseline="0" dirty="0">
                <a:solidFill>
                  <a:schemeClr val="tx1"/>
                </a:solidFill>
                <a:effectLst/>
                <a:latin typeface="+mn-lt"/>
                <a:ea typeface="+mn-ea"/>
                <a:cs typeface="+mn-cs"/>
              </a:rPr>
              <a:t> in UEFA Women’s Cup/UEFA Women’s Champions League (2007/2008)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IKSU floorball</a:t>
            </a:r>
          </a:p>
          <a:p>
            <a:r>
              <a:rPr lang="en-US" sz="1200" kern="1200" dirty="0">
                <a:solidFill>
                  <a:schemeClr val="tx1"/>
                </a:solidFill>
                <a:effectLst/>
                <a:latin typeface="+mn-lt"/>
                <a:ea typeface="+mn-ea"/>
                <a:cs typeface="+mn-cs"/>
              </a:rPr>
              <a:t>6 Swedish Championship titles</a:t>
            </a:r>
          </a:p>
          <a:p>
            <a:r>
              <a:rPr lang="en-US" sz="1200" kern="1200" dirty="0">
                <a:solidFill>
                  <a:schemeClr val="tx1"/>
                </a:solidFill>
                <a:effectLst/>
                <a:latin typeface="+mn-lt"/>
                <a:ea typeface="+mn-ea"/>
                <a:cs typeface="+mn-cs"/>
              </a:rPr>
              <a:t>6 European Cup titles</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Udominate</a:t>
            </a:r>
            <a:r>
              <a:rPr lang="en-US" sz="1200" b="1" kern="1200" dirty="0">
                <a:solidFill>
                  <a:schemeClr val="tx1"/>
                </a:solidFill>
                <a:effectLst/>
                <a:latin typeface="+mn-lt"/>
                <a:ea typeface="+mn-ea"/>
                <a:cs typeface="+mn-cs"/>
              </a:rPr>
              <a:t> basketball/A3 basketball</a:t>
            </a:r>
          </a:p>
          <a:p>
            <a:r>
              <a:rPr lang="en-US" sz="1200" kern="1200" dirty="0">
                <a:solidFill>
                  <a:schemeClr val="tx1"/>
                </a:solidFill>
                <a:effectLst/>
                <a:latin typeface="+mn-lt"/>
                <a:ea typeface="+mn-ea"/>
                <a:cs typeface="+mn-cs"/>
              </a:rPr>
              <a:t>4 Swedish Championship</a:t>
            </a:r>
            <a:r>
              <a:rPr lang="en-US" sz="1200" kern="1200" baseline="0" dirty="0">
                <a:solidFill>
                  <a:schemeClr val="tx1"/>
                </a:solidFill>
                <a:effectLst/>
                <a:latin typeface="+mn-lt"/>
                <a:ea typeface="+mn-ea"/>
                <a:cs typeface="+mn-cs"/>
              </a:rPr>
              <a:t> silver medals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is one of three National Schools of sport sciences.</a:t>
            </a:r>
          </a:p>
          <a:p>
            <a:r>
              <a:rPr lang="en-US" sz="1200" kern="1200" dirty="0">
                <a:solidFill>
                  <a:schemeClr val="tx1"/>
                </a:solidFill>
                <a:effectLst/>
                <a:latin typeface="+mn-lt"/>
                <a:ea typeface="+mn-ea"/>
                <a:cs typeface="+mn-cs"/>
              </a:rPr>
              <a:t>To strengthen the competitive level of Swedish sports and enable high-level athletes to combine sports with academic studies, Sports in Sweden (</a:t>
            </a:r>
            <a:r>
              <a:rPr lang="en-US" sz="1200" kern="1200" dirty="0" err="1">
                <a:solidFill>
                  <a:schemeClr val="tx1"/>
                </a:solidFill>
                <a:effectLst/>
                <a:latin typeface="+mn-lt"/>
                <a:ea typeface="+mn-ea"/>
                <a:cs typeface="+mn-cs"/>
              </a:rPr>
              <a:t>Riksidrottsförbundet</a:t>
            </a:r>
            <a:r>
              <a:rPr lang="en-US" sz="1200" kern="1200" dirty="0">
                <a:solidFill>
                  <a:schemeClr val="tx1"/>
                </a:solidFill>
                <a:effectLst/>
                <a:latin typeface="+mn-lt"/>
                <a:ea typeface="+mn-ea"/>
                <a:cs typeface="+mn-cs"/>
              </a:rPr>
              <a:t>) has worked to create national sports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universities that can offer our top athletes </a:t>
            </a:r>
            <a:r>
              <a:rPr lang="en-US" sz="1200" kern="1200" dirty="0" err="1">
                <a:solidFill>
                  <a:schemeClr val="tx1"/>
                </a:solidFill>
                <a:effectLst/>
                <a:latin typeface="+mn-lt"/>
                <a:ea typeface="+mn-ea"/>
                <a:cs typeface="+mn-cs"/>
              </a:rPr>
              <a:t>customised</a:t>
            </a:r>
            <a:r>
              <a:rPr lang="en-US" sz="1200" kern="1200" dirty="0">
                <a:solidFill>
                  <a:schemeClr val="tx1"/>
                </a:solidFill>
                <a:effectLst/>
                <a:latin typeface="+mn-lt"/>
                <a:ea typeface="+mn-ea"/>
                <a:cs typeface="+mn-cs"/>
              </a:rPr>
              <a:t> study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combining</a:t>
            </a:r>
            <a:r>
              <a:rPr lang="en-US" sz="1200" kern="1200" baseline="0" dirty="0">
                <a:solidFill>
                  <a:schemeClr val="tx1"/>
                </a:solidFill>
                <a:effectLst/>
                <a:latin typeface="+mn-lt"/>
                <a:ea typeface="+mn-ea"/>
                <a:cs typeface="+mn-cs"/>
              </a:rPr>
              <a:t> sports and studies.</a:t>
            </a:r>
            <a:endParaRPr lang="en-US"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15</a:t>
            </a:fld>
            <a:endParaRPr lang="sv-SE"/>
          </a:p>
        </p:txBody>
      </p:sp>
    </p:spTree>
    <p:extLst>
      <p:ext uri="{BB962C8B-B14F-4D97-AF65-F5344CB8AC3E}">
        <p14:creationId xmlns:p14="http://schemas.microsoft.com/office/powerpoint/2010/main" val="1009061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part of the international context. Every day you’ll find companies, scientists, cultural figures, athletes and others who question the norm, challenge the expected and suggest new solutions.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produces numerous examples of products, methods and scientific findings at the cutting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edge of development.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hallmarks of a resident of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are a questioning mind, an openness to new ideas and impressions, and an idealistic mentality.</a:t>
            </a:r>
          </a:p>
          <a:p>
            <a:r>
              <a:rPr lang="en-US" sz="1200" kern="1200" dirty="0">
                <a:solidFill>
                  <a:schemeClr val="tx1"/>
                </a:solidFill>
                <a:effectLst/>
                <a:latin typeface="+mn-lt"/>
                <a:ea typeface="+mn-ea"/>
                <a:cs typeface="+mn-cs"/>
              </a:rPr>
              <a:t>Creativity, commitment and openness, as well as entrepreneurship and trust, also define the overall</a:t>
            </a:r>
            <a:r>
              <a:rPr lang="en-US" sz="1200" kern="1200" baseline="0" dirty="0">
                <a:solidFill>
                  <a:schemeClr val="tx1"/>
                </a:solidFill>
                <a:effectLst/>
                <a:latin typeface="+mn-lt"/>
                <a:ea typeface="+mn-ea"/>
                <a:cs typeface="+mn-cs"/>
              </a:rPr>
              <a:t> attitude </a:t>
            </a:r>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Taking all those factors together makes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 progressive role model. We believe the world needs seminal solutions to its existing challenges.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believe the world would be a better place if more people shared this attitude.</a:t>
            </a:r>
          </a:p>
          <a:p>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16</a:t>
            </a:fld>
            <a:endParaRPr lang="sv-SE"/>
          </a:p>
        </p:txBody>
      </p:sp>
    </p:spTree>
    <p:extLst>
      <p:ext uri="{BB962C8B-B14F-4D97-AF65-F5344CB8AC3E}">
        <p14:creationId xmlns:p14="http://schemas.microsoft.com/office/powerpoint/2010/main" val="61386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Over the past 50 years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displayed constant growth, making it the fastest-growing region in northern Sweden.</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the most populous municipality of northern Sweden.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Situated just a few </a:t>
            </a:r>
            <a:r>
              <a:rPr lang="en-US" sz="1200" kern="1200" dirty="0" err="1">
                <a:solidFill>
                  <a:schemeClr val="tx1"/>
                </a:solidFill>
                <a:effectLst/>
                <a:latin typeface="+mn-lt"/>
                <a:ea typeface="+mn-ea"/>
                <a:cs typeface="+mn-cs"/>
              </a:rPr>
              <a:t>kilometres</a:t>
            </a:r>
            <a:r>
              <a:rPr lang="en-US" sz="1200" kern="1200" dirty="0">
                <a:solidFill>
                  <a:schemeClr val="tx1"/>
                </a:solidFill>
                <a:effectLst/>
                <a:latin typeface="+mn-lt"/>
                <a:ea typeface="+mn-ea"/>
                <a:cs typeface="+mn-cs"/>
              </a:rPr>
              <a:t> from the city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Airport has one of the country’s busiest runways with over one million </a:t>
            </a:r>
            <a:r>
              <a:rPr lang="en-US" sz="1200" kern="1200" dirty="0" err="1">
                <a:solidFill>
                  <a:schemeClr val="tx1"/>
                </a:solidFill>
                <a:effectLst/>
                <a:latin typeface="+mn-lt"/>
                <a:ea typeface="+mn-ea"/>
                <a:cs typeface="+mn-cs"/>
              </a:rPr>
              <a:t>travellers</a:t>
            </a:r>
            <a:r>
              <a:rPr lang="en-US" sz="1200" kern="1200" dirty="0">
                <a:solidFill>
                  <a:schemeClr val="tx1"/>
                </a:solidFill>
                <a:effectLst/>
                <a:latin typeface="+mn-lt"/>
                <a:ea typeface="+mn-ea"/>
                <a:cs typeface="+mn-cs"/>
              </a:rPr>
              <a:t> passing through the gates every year.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E4 and E12 highway, as well as the Bothnia Line, pass through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 year 1,000 new jobs are created, and unemployment figures are among the lowest in the country.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Right now several property developments projects are under way, with many more planned over the next 10 years.</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the leading industrial city of northern Sweden, with an ongoing tradition of world-leading innovation in several fields.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two universities’ –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and the Swedish University of Agricultural Sciences – supply knowledge and competence to industries all over Sweden. Through collaborations between the academic world and industry, new enterprises and innovations are taking shape.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close interaction between the University and the University hospital stimulates technical development and supports the scientific environment.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commitment to sustainability issues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huge. This has, among other things, resulted in the title 2016 Swedish Earth Hour Capital, and made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runner up in as European Green Capital three years in a row.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Co-creation was the key word when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applied – and won – the title European Capital of Culture in 2014.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also took the runner-up spot in its application for European Capital of Innovation 2018. The city has a long tradition of DIY spirit.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Ensuring equal allocation between men and women with regard to use of training facilities,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produced some of the country’s most successful female athletes with top teams in soccer, basketball, floor ball and many other sports.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Social Progress Index measures quality of life based on a number of factors. Northern Sweden has been named the best in the EU.</a:t>
            </a:r>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2</a:t>
            </a:fld>
            <a:endParaRPr lang="sv-SE"/>
          </a:p>
        </p:txBody>
      </p:sp>
    </p:spTree>
    <p:extLst>
      <p:ext uri="{BB962C8B-B14F-4D97-AF65-F5344CB8AC3E}">
        <p14:creationId xmlns:p14="http://schemas.microsoft.com/office/powerpoint/2010/main" val="154248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Over the past 50 years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displayed a constant growth, making it the fastest growing region of northern Sweden.</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the most populous municipality of northern Sweden.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Every year 1,000 new jobs are created, and unemployment figures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among the lowest in the country.</a:t>
            </a:r>
          </a:p>
          <a:p>
            <a:r>
              <a:rPr lang="en-US" sz="1200" kern="1200" dirty="0">
                <a:solidFill>
                  <a:schemeClr val="tx1"/>
                </a:solidFill>
                <a:effectLst/>
                <a:latin typeface="+mn-lt"/>
                <a:ea typeface="+mn-ea"/>
                <a:cs typeface="+mn-cs"/>
              </a:rPr>
              <a:t>Between 2016 and</a:t>
            </a:r>
            <a:r>
              <a:rPr lang="en-US" sz="1200" kern="1200" baseline="0" dirty="0">
                <a:solidFill>
                  <a:schemeClr val="tx1"/>
                </a:solidFill>
                <a:effectLst/>
                <a:latin typeface="+mn-lt"/>
                <a:ea typeface="+mn-ea"/>
                <a:cs typeface="+mn-cs"/>
              </a:rPr>
              <a:t> 2018, 2,050 new companies were set up and 3,300 new jobs created in </a:t>
            </a:r>
            <a:r>
              <a:rPr lang="en-US" sz="1200" kern="1200" baseline="0" dirty="0" err="1">
                <a:solidFill>
                  <a:schemeClr val="tx1"/>
                </a:solidFill>
                <a:effectLst/>
                <a:latin typeface="+mn-lt"/>
                <a:ea typeface="+mn-ea"/>
                <a:cs typeface="+mn-cs"/>
              </a:rPr>
              <a:t>Umeå</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many investment projects in progress to meet the increasing demand for facilities for industry and commerce, as well as new housing for the growing population.</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a highly attractive location due to its dynamic of a well-educated population, a strong innovation environment, an inspiring cultural scene and a safe environment.</a:t>
            </a:r>
          </a:p>
          <a:p>
            <a:endParaRPr lang="sv-SE" dirty="0"/>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3</a:t>
            </a:fld>
            <a:endParaRPr lang="sv-SE"/>
          </a:p>
        </p:txBody>
      </p:sp>
    </p:spTree>
    <p:extLst>
      <p:ext uri="{BB962C8B-B14F-4D97-AF65-F5344CB8AC3E}">
        <p14:creationId xmlns:p14="http://schemas.microsoft.com/office/powerpoint/2010/main" val="137296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the fastest-growing region in northern Sweden.</a:t>
            </a:r>
          </a:p>
          <a:p>
            <a:r>
              <a:rPr lang="en-US" sz="1200" kern="1200" dirty="0">
                <a:solidFill>
                  <a:schemeClr val="tx1"/>
                </a:solidFill>
                <a:effectLst/>
                <a:latin typeface="+mn-lt"/>
                <a:ea typeface="+mn-ea"/>
                <a:cs typeface="+mn-cs"/>
              </a:rPr>
              <a:t>For a long time,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was the fastest-growing city in Europe.</a:t>
            </a:r>
          </a:p>
          <a:p>
            <a:r>
              <a:rPr lang="en-US" sz="1200" kern="1200" dirty="0">
                <a:solidFill>
                  <a:schemeClr val="tx1"/>
                </a:solidFill>
                <a:effectLst/>
                <a:latin typeface="+mn-lt"/>
                <a:ea typeface="+mn-ea"/>
                <a:cs typeface="+mn-cs"/>
              </a:rPr>
              <a:t>The attraction of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and its young population has generated a strong and steady growth over a long period of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we want more!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strategies in place to support a strong continuing population growth.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Things are looking good. In 2017 we set a new record, with an increase of 2,188 inhabitants.</a:t>
            </a:r>
            <a:r>
              <a:rPr lang="en-US" sz="1200" kern="1200" baseline="0" dirty="0">
                <a:solidFill>
                  <a:schemeClr val="tx1"/>
                </a:solidFill>
                <a:effectLst/>
                <a:latin typeface="+mn-lt"/>
                <a:ea typeface="+mn-ea"/>
                <a:cs typeface="+mn-cs"/>
              </a:rPr>
              <a:t> This rate of growth is continuing, and in 2018 </a:t>
            </a:r>
            <a:r>
              <a:rPr lang="en-US" sz="1200" kern="1200" baseline="0" dirty="0" err="1">
                <a:solidFill>
                  <a:schemeClr val="tx1"/>
                </a:solidFill>
                <a:effectLst/>
                <a:latin typeface="+mn-lt"/>
                <a:ea typeface="+mn-ea"/>
                <a:cs typeface="+mn-cs"/>
              </a:rPr>
              <a:t>Umeå’s</a:t>
            </a:r>
            <a:r>
              <a:rPr lang="en-US" sz="1200" kern="1200" baseline="0" dirty="0">
                <a:solidFill>
                  <a:schemeClr val="tx1"/>
                </a:solidFill>
                <a:effectLst/>
                <a:latin typeface="+mn-lt"/>
                <a:ea typeface="+mn-ea"/>
                <a:cs typeface="+mn-cs"/>
              </a:rPr>
              <a:t> population increased by 2,039.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seeing an influx in every category, with people moving in from other municipalities as well as immigration and newborns.</a:t>
            </a:r>
          </a:p>
          <a:p>
            <a:r>
              <a:rPr lang="sv-SE" sz="1200" kern="1200" dirty="0">
                <a:solidFill>
                  <a:schemeClr val="tx1"/>
                </a:solidFill>
                <a:effectLst/>
                <a:latin typeface="+mn-lt"/>
                <a:ea typeface="+mn-ea"/>
                <a:cs typeface="+mn-cs"/>
              </a:rPr>
              <a:t> </a:t>
            </a:r>
          </a:p>
          <a:p>
            <a:endParaRPr lang="sv-SE" dirty="0"/>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4</a:t>
            </a:fld>
            <a:endParaRPr lang="sv-SE"/>
          </a:p>
        </p:txBody>
      </p:sp>
    </p:spTree>
    <p:extLst>
      <p:ext uri="{BB962C8B-B14F-4D97-AF65-F5344CB8AC3E}">
        <p14:creationId xmlns:p14="http://schemas.microsoft.com/office/powerpoint/2010/main" val="63397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Jobs are evenly divided between industry and the public sector, although growth is faster in the latter.</a:t>
            </a: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offers a wide range of educational options. This attracts a lot of young people to the city, in order to attend specialist high schools, a number of youth colleges, vocational or more academic university courses.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and the Swedish University of Agricultural Sciences offer a wide range of educational options.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exact numbers for 2021: 51% academic qualification and at least 88% high school education. </a:t>
            </a:r>
            <a:r>
              <a:rPr lang="en-US" sz="1200" kern="1200">
                <a:solidFill>
                  <a:schemeClr val="tx1"/>
                </a:solidFill>
                <a:effectLst/>
                <a:latin typeface="+mn-lt"/>
                <a:ea typeface="+mn-ea"/>
                <a:cs typeface="+mn-cs"/>
              </a:rPr>
              <a:t>(</a:t>
            </a:r>
            <a:r>
              <a:rPr lang="en-US" sz="1200" kern="1200" dirty="0">
                <a:solidFill>
                  <a:schemeClr val="tx1"/>
                </a:solidFill>
                <a:effectLst/>
                <a:latin typeface="+mn-lt"/>
                <a:ea typeface="+mn-ea"/>
                <a:cs typeface="+mn-cs"/>
              </a:rPr>
              <a:t>Definition of academic qualification bachelor, 3 years, and further)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close collaboration between industry, the public sector and the universities enables a quick </a:t>
            </a:r>
            <a:r>
              <a:rPr lang="en-US" sz="1200" kern="1200" dirty="0" err="1">
                <a:solidFill>
                  <a:schemeClr val="tx1"/>
                </a:solidFill>
                <a:effectLst/>
                <a:latin typeface="+mn-lt"/>
                <a:ea typeface="+mn-ea"/>
                <a:cs typeface="+mn-cs"/>
              </a:rPr>
              <a:t>respons</a:t>
            </a:r>
            <a:r>
              <a:rPr lang="en-US" sz="1200" kern="1200" dirty="0">
                <a:solidFill>
                  <a:schemeClr val="tx1"/>
                </a:solidFill>
                <a:effectLst/>
                <a:latin typeface="+mn-lt"/>
                <a:ea typeface="+mn-ea"/>
                <a:cs typeface="+mn-cs"/>
              </a:rPr>
              <a:t> to meet changing demands in varying areas.</a:t>
            </a:r>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5</a:t>
            </a:fld>
            <a:endParaRPr lang="sv-SE"/>
          </a:p>
        </p:txBody>
      </p:sp>
    </p:spTree>
    <p:extLst>
      <p:ext uri="{BB962C8B-B14F-4D97-AF65-F5344CB8AC3E}">
        <p14:creationId xmlns:p14="http://schemas.microsoft.com/office/powerpoint/2010/main" val="155343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An attractive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requires sustainable growth strategies.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create a sustainable city, the development plan relies on sustainable principles. This means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aims to grow vertically in the central areas of the city. This way people will rely less on cars, and instead they can walk or ride a bike between work and home.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1,337 new homes in 2018; close to the record</a:t>
            </a:r>
            <a:r>
              <a:rPr lang="en-US" sz="1200" kern="1200" baseline="0" dirty="0">
                <a:solidFill>
                  <a:schemeClr val="tx1"/>
                </a:solidFill>
                <a:effectLst/>
                <a:latin typeface="+mn-lt"/>
                <a:ea typeface="+mn-ea"/>
                <a:cs typeface="+mn-cs"/>
              </a:rPr>
              <a:t> from 1992.</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new districts, and wherever it is possible, wide car-lanes will be replaced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streets where pedestrians and cyclists are the focal point.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Growth will also be stimulated in the villages surrounding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These areas offer an attractive and scenic living environment.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Property development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among the strongest in the country.</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6</a:t>
            </a:fld>
            <a:endParaRPr lang="sv-SE"/>
          </a:p>
        </p:txBody>
      </p:sp>
    </p:spTree>
    <p:extLst>
      <p:ext uri="{BB962C8B-B14F-4D97-AF65-F5344CB8AC3E}">
        <p14:creationId xmlns:p14="http://schemas.microsoft.com/office/powerpoint/2010/main" val="163106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we’re never better than when we work together. We know that collaboration between industry, academia and the public sector usually pays off for everyone. Certain researchers have tried to explain the fast-paced growth of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by pointing out the high level of  “inclusive trust”. Simply put: We trust each other. This makes for effective results, in both business and development of society.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high level of trust also makes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 safe place – this is reflected in crime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statistics.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the lowest crime rate among all cities of</a:t>
            </a:r>
            <a:r>
              <a:rPr lang="en-US" sz="1200" kern="1200" baseline="0" dirty="0">
                <a:solidFill>
                  <a:schemeClr val="tx1"/>
                </a:solidFill>
                <a:effectLst/>
                <a:latin typeface="+mn-lt"/>
                <a:ea typeface="+mn-ea"/>
                <a:cs typeface="+mn-cs"/>
              </a:rPr>
              <a:t> comparable size in</a:t>
            </a:r>
            <a:r>
              <a:rPr lang="en-US" sz="1200" kern="1200" dirty="0">
                <a:solidFill>
                  <a:schemeClr val="tx1"/>
                </a:solidFill>
                <a:effectLst/>
                <a:latin typeface="+mn-lt"/>
                <a:ea typeface="+mn-ea"/>
                <a:cs typeface="+mn-cs"/>
              </a:rPr>
              <a:t> Sweden.</a:t>
            </a:r>
            <a:r>
              <a:rPr lang="en-US" dirty="0">
                <a:effectLst/>
              </a:rPr>
              <a:t> </a:t>
            </a:r>
            <a:endParaRPr lang="sv-SE" dirty="0"/>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7</a:t>
            </a:fld>
            <a:endParaRPr lang="sv-SE"/>
          </a:p>
        </p:txBody>
      </p:sp>
    </p:spTree>
    <p:extLst>
      <p:ext uri="{BB962C8B-B14F-4D97-AF65-F5344CB8AC3E}">
        <p14:creationId xmlns:p14="http://schemas.microsoft.com/office/powerpoint/2010/main" val="64429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has two universities;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and the Swedish University of Agricultural Sciences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year about 34,000 people receive an education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is one of the largest in Sweden, with</a:t>
            </a:r>
            <a:r>
              <a:rPr lang="en-US" sz="1200" kern="1200" baseline="0" dirty="0">
                <a:solidFill>
                  <a:schemeClr val="tx1"/>
                </a:solidFill>
                <a:effectLst/>
                <a:latin typeface="+mn-lt"/>
                <a:ea typeface="+mn-ea"/>
                <a:cs typeface="+mn-cs"/>
              </a:rPr>
              <a:t> around 34,000</a:t>
            </a:r>
            <a:r>
              <a:rPr lang="en-US" sz="1200" kern="1200" dirty="0">
                <a:solidFill>
                  <a:schemeClr val="tx1"/>
                </a:solidFill>
                <a:effectLst/>
                <a:latin typeface="+mn-lt"/>
                <a:ea typeface="+mn-ea"/>
                <a:cs typeface="+mn-cs"/>
              </a:rPr>
              <a:t> students and just over 4,000 employees.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is a full-scope university with research fields spanning medicine, natural science, engineering science, social science, liberal arts, education science and fine arts.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of the 2,000 scholars/lecturers at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are among the best in their fields, both nationally and internationally. Long-term projects, high quality and the opportunities for a high degree of risk-taking are the foundation of this research.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of the university’s research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projects attract names of the highest international </a:t>
            </a:r>
            <a:r>
              <a:rPr lang="en-US" sz="1200" kern="1200" dirty="0" err="1">
                <a:solidFill>
                  <a:schemeClr val="tx1"/>
                </a:solidFill>
                <a:effectLst/>
                <a:latin typeface="+mn-lt"/>
                <a:ea typeface="+mn-ea"/>
                <a:cs typeface="+mn-cs"/>
              </a:rPr>
              <a:t>calibre</a:t>
            </a:r>
            <a:r>
              <a:rPr lang="en-US" sz="1200" kern="1200" dirty="0">
                <a:solidFill>
                  <a:schemeClr val="tx1"/>
                </a:solidFill>
                <a:effectLst/>
                <a:latin typeface="+mn-lt"/>
                <a:ea typeface="+mn-ea"/>
                <a:cs typeface="+mn-cs"/>
              </a:rPr>
              <a:t>. One notable example is </a:t>
            </a:r>
            <a:r>
              <a:rPr lang="en-US" sz="1200" kern="1200" dirty="0" err="1">
                <a:solidFill>
                  <a:schemeClr val="tx1"/>
                </a:solidFill>
                <a:effectLst/>
                <a:latin typeface="+mn-lt"/>
                <a:ea typeface="+mn-ea"/>
                <a:cs typeface="+mn-cs"/>
              </a:rPr>
              <a:t>Emanuelle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Charpentier</a:t>
            </a:r>
            <a:r>
              <a:rPr lang="en-US" sz="1200" kern="1200" dirty="0">
                <a:solidFill>
                  <a:schemeClr val="tx1"/>
                </a:solidFill>
                <a:effectLst/>
                <a:latin typeface="+mn-lt"/>
                <a:ea typeface="+mn-ea"/>
                <a:cs typeface="+mn-cs"/>
              </a:rPr>
              <a:t>, who is considered a likely candidate for the Nobel Prize in chemistry. Her research team made a discovery that led to the development of a tool – often called “molecular scissors” – enabling editing and alteration of the DNA of organisms.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research conducted at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Plant Science Centre is considered world-leading.</a:t>
            </a: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Institute of Design is ranked #1 in the world for industrial designers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whitin</a:t>
            </a:r>
            <a:r>
              <a:rPr lang="en-US" sz="1200" kern="1200" baseline="0" dirty="0">
                <a:solidFill>
                  <a:schemeClr val="tx1"/>
                </a:solidFill>
                <a:effectLst/>
                <a:latin typeface="+mn-lt"/>
                <a:ea typeface="+mn-ea"/>
                <a:cs typeface="+mn-cs"/>
              </a:rPr>
              <a:t> its field.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has holds four campuses; two located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one in </a:t>
            </a:r>
            <a:r>
              <a:rPr lang="en-US" sz="1200" kern="1200" dirty="0" err="1">
                <a:solidFill>
                  <a:schemeClr val="tx1"/>
                </a:solidFill>
                <a:effectLst/>
                <a:latin typeface="+mn-lt"/>
                <a:ea typeface="+mn-ea"/>
                <a:cs typeface="+mn-cs"/>
              </a:rPr>
              <a:t>neighbouring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Skellefteå</a:t>
            </a:r>
            <a:r>
              <a:rPr lang="en-US" sz="1200" kern="1200" dirty="0">
                <a:solidFill>
                  <a:schemeClr val="tx1"/>
                </a:solidFill>
                <a:effectLst/>
                <a:latin typeface="+mn-lt"/>
                <a:ea typeface="+mn-ea"/>
                <a:cs typeface="+mn-cs"/>
              </a:rPr>
              <a:t> and one in </a:t>
            </a:r>
            <a:r>
              <a:rPr lang="en-US" sz="1200" kern="1200" dirty="0" err="1">
                <a:solidFill>
                  <a:schemeClr val="tx1"/>
                </a:solidFill>
                <a:effectLst/>
                <a:latin typeface="+mn-lt"/>
                <a:ea typeface="+mn-ea"/>
                <a:cs typeface="+mn-cs"/>
              </a:rPr>
              <a:t>Örnsköldsvik</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campus is situated next to Norrland’s University Hospital.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Arts Campus is located by the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River, incorporating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Institute of Design,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Academy of Fine Arts and the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School of Architecture. On the campus you’ll also find  </a:t>
            </a:r>
            <a:r>
              <a:rPr lang="en-US" sz="1200" kern="1200" dirty="0" err="1">
                <a:solidFill>
                  <a:schemeClr val="tx1"/>
                </a:solidFill>
                <a:effectLst/>
                <a:latin typeface="+mn-lt"/>
                <a:ea typeface="+mn-ea"/>
                <a:cs typeface="+mn-cs"/>
              </a:rPr>
              <a:t>HUMlab</a:t>
            </a:r>
            <a:r>
              <a:rPr lang="en-US" sz="1200" kern="1200" dirty="0">
                <a:solidFill>
                  <a:schemeClr val="tx1"/>
                </a:solidFill>
                <a:effectLst/>
                <a:latin typeface="+mn-lt"/>
                <a:ea typeface="+mn-ea"/>
                <a:cs typeface="+mn-cs"/>
              </a:rPr>
              <a:t>-X and </a:t>
            </a:r>
            <a:r>
              <a:rPr lang="en-US" sz="1200" kern="1200" dirty="0" err="1">
                <a:solidFill>
                  <a:schemeClr val="tx1"/>
                </a:solidFill>
                <a:effectLst/>
                <a:latin typeface="+mn-lt"/>
                <a:ea typeface="+mn-ea"/>
                <a:cs typeface="+mn-cs"/>
              </a:rPr>
              <a:t>Bildmuseet</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University’s museum of contemporary art and visual culture.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Both the prestigious Red Dot Institute and </a:t>
            </a:r>
            <a:r>
              <a:rPr lang="en-US" sz="1200" kern="1200" dirty="0" err="1">
                <a:solidFill>
                  <a:schemeClr val="tx1"/>
                </a:solidFill>
                <a:effectLst/>
                <a:latin typeface="+mn-lt"/>
                <a:ea typeface="+mn-ea"/>
                <a:cs typeface="+mn-cs"/>
              </a:rPr>
              <a:t>iF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Industrie</a:t>
            </a:r>
            <a:r>
              <a:rPr lang="en-US" sz="1200" kern="1200" dirty="0">
                <a:solidFill>
                  <a:schemeClr val="tx1"/>
                </a:solidFill>
                <a:effectLst/>
                <a:latin typeface="+mn-lt"/>
                <a:ea typeface="+mn-ea"/>
                <a:cs typeface="+mn-cs"/>
              </a:rPr>
              <a:t> Forum) rank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Institute of Design at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as having the best design courses</a:t>
            </a:r>
            <a:r>
              <a:rPr lang="en-US" sz="1200" kern="1200" baseline="0" dirty="0">
                <a:solidFill>
                  <a:schemeClr val="tx1"/>
                </a:solidFill>
                <a:effectLst/>
                <a:latin typeface="+mn-lt"/>
                <a:ea typeface="+mn-ea"/>
                <a:cs typeface="+mn-cs"/>
              </a:rPr>
              <a:t> in Europe and the world.</a:t>
            </a:r>
            <a:endParaRPr lang="en-US" sz="1200" kern="1200" dirty="0">
              <a:solidFill>
                <a:schemeClr val="tx1"/>
              </a:solidFill>
              <a:effectLst/>
              <a:latin typeface="+mn-lt"/>
              <a:ea typeface="+mn-ea"/>
              <a:cs typeface="+mn-cs"/>
            </a:endParaRPr>
          </a:p>
          <a:p>
            <a:pPr fontAlgn="base"/>
            <a:endParaRPr lang="en-US" sz="1200" b="0" kern="1200" dirty="0">
              <a:solidFill>
                <a:schemeClr val="tx1"/>
              </a:solidFill>
              <a:effectLst/>
              <a:latin typeface="+mn-lt"/>
              <a:ea typeface="+mn-ea"/>
              <a:cs typeface="+mn-cs"/>
            </a:endParaRPr>
          </a:p>
          <a:p>
            <a:pPr fontAlgn="base"/>
            <a:r>
              <a:rPr lang="en-US" sz="1200" b="0" kern="1200" dirty="0" err="1">
                <a:solidFill>
                  <a:schemeClr val="tx1"/>
                </a:solidFill>
                <a:effectLst/>
                <a:latin typeface="+mn-lt"/>
                <a:ea typeface="+mn-ea"/>
                <a:cs typeface="+mn-cs"/>
              </a:rPr>
              <a:t>Sliperiet</a:t>
            </a:r>
            <a:r>
              <a:rPr lang="en-US" sz="1200" b="0" kern="1200" dirty="0">
                <a:solidFill>
                  <a:schemeClr val="tx1"/>
                </a:solidFill>
                <a:effectLst/>
                <a:latin typeface="+mn-lt"/>
                <a:ea typeface="+mn-ea"/>
                <a:cs typeface="+mn-cs"/>
              </a:rPr>
              <a:t> is a creative hub, research and innovation </a:t>
            </a:r>
            <a:r>
              <a:rPr lang="en-US" sz="1200" b="0" kern="1200" dirty="0" err="1">
                <a:solidFill>
                  <a:schemeClr val="tx1"/>
                </a:solidFill>
                <a:effectLst/>
                <a:latin typeface="+mn-lt"/>
                <a:ea typeface="+mn-ea"/>
                <a:cs typeface="+mn-cs"/>
              </a:rPr>
              <a:t>centre</a:t>
            </a:r>
            <a:r>
              <a:rPr lang="en-US" sz="1200" b="0" kern="1200" dirty="0">
                <a:solidFill>
                  <a:schemeClr val="tx1"/>
                </a:solidFill>
                <a:effectLst/>
                <a:latin typeface="+mn-lt"/>
                <a:ea typeface="+mn-ea"/>
                <a:cs typeface="+mn-cs"/>
              </a:rPr>
              <a:t>, an event facility, and a makerspace.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Swedish University of Agricultural Sciences has around 350 full-time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students and is mainly located at the university campus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This is where most of the research takes place, as well as the examinations for the Master of Science in Forestry.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strong incubators are linked to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University, where scientific progress generates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businesses. </a:t>
            </a:r>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8</a:t>
            </a:fld>
            <a:endParaRPr lang="sv-SE"/>
          </a:p>
        </p:txBody>
      </p:sp>
    </p:spTree>
    <p:extLst>
      <p:ext uri="{BB962C8B-B14F-4D97-AF65-F5344CB8AC3E}">
        <p14:creationId xmlns:p14="http://schemas.microsoft.com/office/powerpoint/2010/main" val="108852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is the industrial capital of northern Sweden, and the businesses are frequently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based on local innovation.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Volvo Trucks, the largest private employer in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can be traced back locally to 1920. This was when </a:t>
            </a:r>
            <a:r>
              <a:rPr lang="en-US" sz="1200" kern="1200" dirty="0" err="1">
                <a:solidFill>
                  <a:schemeClr val="tx1"/>
                </a:solidFill>
                <a:effectLst/>
                <a:latin typeface="+mn-lt"/>
                <a:ea typeface="+mn-ea"/>
                <a:cs typeface="+mn-cs"/>
              </a:rPr>
              <a:t>Gösta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Nyström</a:t>
            </a:r>
            <a:r>
              <a:rPr lang="en-US" sz="1200" kern="1200" dirty="0">
                <a:solidFill>
                  <a:schemeClr val="tx1"/>
                </a:solidFill>
                <a:effectLst/>
                <a:latin typeface="+mn-lt"/>
                <a:ea typeface="+mn-ea"/>
                <a:cs typeface="+mn-cs"/>
              </a:rPr>
              <a:t>, a local furniture maker designed the first self-sustaining steel truck-cab. Volvo, seeing a great competitive edge in this particular safeguard, eventually purchased the factory. The development and expansion of the </a:t>
            </a:r>
            <a:r>
              <a:rPr lang="en-US" sz="1200" kern="1200" dirty="0" err="1">
                <a:solidFill>
                  <a:schemeClr val="tx1"/>
                </a:solidFill>
                <a:effectLst/>
                <a:latin typeface="+mn-lt"/>
                <a:ea typeface="+mn-ea"/>
                <a:cs typeface="+mn-cs"/>
              </a:rPr>
              <a:t>bodyshop</a:t>
            </a:r>
            <a:r>
              <a:rPr lang="en-US" sz="1200" kern="1200" dirty="0">
                <a:solidFill>
                  <a:schemeClr val="tx1"/>
                </a:solidFill>
                <a:effectLst/>
                <a:latin typeface="+mn-lt"/>
                <a:ea typeface="+mn-ea"/>
                <a:cs typeface="+mn-cs"/>
              </a:rPr>
              <a:t> has resulted in Volvo taking the lead in manufacturing truck-cabs.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1940s, farmer Karl-Ragnar </a:t>
            </a:r>
            <a:r>
              <a:rPr lang="en-US" sz="1200" kern="1200" dirty="0" err="1">
                <a:solidFill>
                  <a:schemeClr val="tx1"/>
                </a:solidFill>
                <a:effectLst/>
                <a:latin typeface="+mn-lt"/>
                <a:ea typeface="+mn-ea"/>
                <a:cs typeface="+mn-cs"/>
              </a:rPr>
              <a:t>Åström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recognised</a:t>
            </a:r>
            <a:r>
              <a:rPr lang="en-US" sz="1200" kern="1200" dirty="0">
                <a:solidFill>
                  <a:schemeClr val="tx1"/>
                </a:solidFill>
                <a:effectLst/>
                <a:latin typeface="+mn-lt"/>
                <a:ea typeface="+mn-ea"/>
                <a:cs typeface="+mn-cs"/>
              </a:rPr>
              <a:t> the need 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tools for the farm’s tractor. He founded </a:t>
            </a:r>
            <a:r>
              <a:rPr lang="en-US" sz="1200" kern="1200" dirty="0" err="1">
                <a:solidFill>
                  <a:schemeClr val="tx1"/>
                </a:solidFill>
                <a:effectLst/>
                <a:latin typeface="+mn-lt"/>
                <a:ea typeface="+mn-ea"/>
                <a:cs typeface="+mn-cs"/>
              </a:rPr>
              <a:t>Ålö</a:t>
            </a:r>
            <a:r>
              <a:rPr lang="en-US" sz="1200" kern="1200" dirty="0">
                <a:solidFill>
                  <a:schemeClr val="tx1"/>
                </a:solidFill>
                <a:effectLst/>
                <a:latin typeface="+mn-lt"/>
                <a:ea typeface="+mn-ea"/>
                <a:cs typeface="+mn-cs"/>
              </a:rPr>
              <a:t> AB – now the world’s largest supplier of front loaders.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1960s, </a:t>
            </a:r>
            <a:r>
              <a:rPr lang="en-US" sz="1200" kern="1200" dirty="0" err="1">
                <a:solidFill>
                  <a:schemeClr val="tx1"/>
                </a:solidFill>
                <a:effectLst/>
                <a:latin typeface="+mn-lt"/>
                <a:ea typeface="+mn-ea"/>
                <a:cs typeface="+mn-cs"/>
              </a:rPr>
              <a:t>Umeå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Mekaniska</a:t>
            </a:r>
            <a:r>
              <a:rPr lang="en-US" sz="1200" kern="1200" dirty="0">
                <a:solidFill>
                  <a:schemeClr val="tx1"/>
                </a:solidFill>
                <a:effectLst/>
                <a:latin typeface="+mn-lt"/>
                <a:ea typeface="+mn-ea"/>
                <a:cs typeface="+mn-cs"/>
              </a:rPr>
              <a:t> AB was involved in developing machinery for the forestry industry. This operation was to become a world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leader under the name Komatsu Forest.</a:t>
            </a:r>
          </a:p>
          <a:p>
            <a:r>
              <a:rPr lang="en-US" sz="1200" kern="1200" dirty="0">
                <a:solidFill>
                  <a:schemeClr val="tx1"/>
                </a:solidFill>
                <a:effectLst/>
                <a:latin typeface="+mn-lt"/>
                <a:ea typeface="+mn-ea"/>
                <a:cs typeface="+mn-cs"/>
              </a:rPr>
              <a:t> </a:t>
            </a:r>
          </a:p>
          <a:p>
            <a:r>
              <a:rPr lang="en-GB" sz="1200" b="0" kern="1200" noProof="0" dirty="0">
                <a:solidFill>
                  <a:schemeClr val="tx1"/>
                </a:solidFill>
                <a:effectLst/>
                <a:latin typeface="+mn-lt"/>
                <a:ea typeface="+mn-ea"/>
                <a:cs typeface="+mn-cs"/>
              </a:rPr>
              <a:t>Today, industry in Umeå ranges from </a:t>
            </a:r>
            <a:r>
              <a:rPr lang="en-US" dirty="0" err="1">
                <a:latin typeface="Times"/>
                <a:cs typeface="Times"/>
              </a:rPr>
              <a:t>Cytiva</a:t>
            </a:r>
            <a:r>
              <a:rPr lang="en-US" dirty="0">
                <a:latin typeface="Times"/>
                <a:cs typeface="Times"/>
              </a:rPr>
              <a:t> Umeå </a:t>
            </a:r>
            <a:r>
              <a:rPr lang="en-GB" sz="1200" b="0" kern="1200" noProof="0" dirty="0">
                <a:solidFill>
                  <a:schemeClr val="tx1"/>
                </a:solidFill>
                <a:effectLst/>
                <a:latin typeface="+mn-lt"/>
                <a:ea typeface="+mn-ea"/>
                <a:cs typeface="+mn-cs"/>
              </a:rPr>
              <a:t>– </a:t>
            </a:r>
            <a:r>
              <a:rPr lang="en-US" dirty="0">
                <a:latin typeface="Times"/>
                <a:cs typeface="Times"/>
              </a:rPr>
              <a:t>world leading manufacturer of high-tech instruments and systems for medical research</a:t>
            </a:r>
            <a:r>
              <a:rPr lang="en-GB" sz="1200" b="0" kern="1200" noProof="0" dirty="0">
                <a:solidFill>
                  <a:schemeClr val="tx1"/>
                </a:solidFill>
                <a:effectLst/>
                <a:latin typeface="+mn-lt"/>
                <a:ea typeface="+mn-ea"/>
                <a:cs typeface="+mn-cs"/>
              </a:rPr>
              <a:t> – to world-renowned conference-phone brand </a:t>
            </a:r>
            <a:r>
              <a:rPr lang="en-GB" sz="1200" b="0" kern="1200" noProof="0" dirty="0" err="1">
                <a:solidFill>
                  <a:schemeClr val="tx1"/>
                </a:solidFill>
                <a:effectLst/>
                <a:latin typeface="+mn-lt"/>
                <a:ea typeface="+mn-ea"/>
                <a:cs typeface="+mn-cs"/>
              </a:rPr>
              <a:t>Konftel</a:t>
            </a:r>
            <a:r>
              <a:rPr lang="en-GB" sz="1200" b="0" kern="1200" noProof="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9E26B7E9-7AEA-A74E-85C3-03CC56D40A10}" type="slidenum">
              <a:rPr lang="sv-SE" smtClean="0"/>
              <a:t>9</a:t>
            </a:fld>
            <a:endParaRPr lang="sv-SE"/>
          </a:p>
        </p:txBody>
      </p:sp>
    </p:spTree>
    <p:extLst>
      <p:ext uri="{BB962C8B-B14F-4D97-AF65-F5344CB8AC3E}">
        <p14:creationId xmlns:p14="http://schemas.microsoft.com/office/powerpoint/2010/main" val="44004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597819"/>
            <a:ext cx="7772400" cy="1102519"/>
          </a:xfrm>
        </p:spPr>
        <p:txBody>
          <a:bodyPr/>
          <a:lstStyle/>
          <a:p>
            <a:r>
              <a:rPr lang="sv-SE"/>
              <a:t>Klicka här för att ändra format</a:t>
            </a:r>
          </a:p>
        </p:txBody>
      </p:sp>
      <p:sp>
        <p:nvSpPr>
          <p:cNvPr id="3" name="Underrubri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9EFA6DEC-BA4D-A744-8960-AFB3BD8B1933}" type="datetimeFigureOut">
              <a:rPr lang="sv-SE" smtClean="0"/>
              <a:t>2023-02-16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4216634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EFA6DEC-BA4D-A744-8960-AFB3BD8B1933}" type="datetimeFigureOut">
              <a:rPr lang="sv-SE" smtClean="0"/>
              <a:t>2023-02-16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284761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154781"/>
            <a:ext cx="2057400" cy="32908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154781"/>
            <a:ext cx="6019800" cy="32908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EFA6DEC-BA4D-A744-8960-AFB3BD8B1933}" type="datetimeFigureOut">
              <a:rPr lang="sv-SE" smtClean="0"/>
              <a:t>2023-02-16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61999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EFA6DEC-BA4D-A744-8960-AFB3BD8B1933}" type="datetimeFigureOut">
              <a:rPr lang="sv-SE" smtClean="0"/>
              <a:t>2023-02-16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126123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9EFA6DEC-BA4D-A744-8960-AFB3BD8B1933}" type="datetimeFigureOut">
              <a:rPr lang="sv-SE" smtClean="0"/>
              <a:t>2023-02-16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22733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9EFA6DEC-BA4D-A744-8960-AFB3BD8B1933}" type="datetimeFigureOut">
              <a:rPr lang="sv-SE" smtClean="0"/>
              <a:t>2023-02-16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323412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9EFA6DEC-BA4D-A744-8960-AFB3BD8B1933}" type="datetimeFigureOut">
              <a:rPr lang="sv-SE" smtClean="0"/>
              <a:t>2023-02-16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152977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EFA6DEC-BA4D-A744-8960-AFB3BD8B1933}" type="datetimeFigureOut">
              <a:rPr lang="sv-SE" smtClean="0"/>
              <a:t>2023-02-16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396576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EFA6DEC-BA4D-A744-8960-AFB3BD8B1933}" type="datetimeFigureOut">
              <a:rPr lang="sv-SE" smtClean="0"/>
              <a:t>2023-02-16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388802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04787"/>
            <a:ext cx="3008313" cy="871538"/>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EFA6DEC-BA4D-A744-8960-AFB3BD8B1933}" type="datetimeFigureOut">
              <a:rPr lang="sv-SE" smtClean="0"/>
              <a:t>2023-02-16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258322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0"/>
            <a:ext cx="5486400" cy="425054"/>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EFA6DEC-BA4D-A744-8960-AFB3BD8B1933}" type="datetimeFigureOut">
              <a:rPr lang="sv-SE" smtClean="0"/>
              <a:t>2023-02-16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25AD3B5-6E45-3445-87F4-37123680C83C}" type="slidenum">
              <a:rPr lang="sv-SE" smtClean="0"/>
              <a:t>‹#›</a:t>
            </a:fld>
            <a:endParaRPr lang="sv-SE"/>
          </a:p>
        </p:txBody>
      </p:sp>
    </p:spTree>
    <p:extLst>
      <p:ext uri="{BB962C8B-B14F-4D97-AF65-F5344CB8AC3E}">
        <p14:creationId xmlns:p14="http://schemas.microsoft.com/office/powerpoint/2010/main" val="42492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EFA6DEC-BA4D-A744-8960-AFB3BD8B1933}" type="datetimeFigureOut">
              <a:rPr lang="sv-SE" smtClean="0"/>
              <a:t>2023-02-16</a:t>
            </a:fld>
            <a:endParaRPr lang="sv-SE"/>
          </a:p>
        </p:txBody>
      </p:sp>
      <p:sp>
        <p:nvSpPr>
          <p:cNvPr id="5" name="Platshållare för sidfo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5AD3B5-6E45-3445-87F4-37123680C83C}" type="slidenum">
              <a:rPr lang="sv-SE" smtClean="0"/>
              <a:t>‹#›</a:t>
            </a:fld>
            <a:endParaRPr lang="sv-SE"/>
          </a:p>
        </p:txBody>
      </p:sp>
    </p:spTree>
    <p:extLst>
      <p:ext uri="{BB962C8B-B14F-4D97-AF65-F5344CB8AC3E}">
        <p14:creationId xmlns:p14="http://schemas.microsoft.com/office/powerpoint/2010/main" val="3890320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arta Umeå i Europa.ps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19099" y="0"/>
            <a:ext cx="6724903" cy="5143500"/>
          </a:xfrm>
          <a:prstGeom prst="rect">
            <a:avLst/>
          </a:prstGeom>
        </p:spPr>
      </p:pic>
      <p:pic>
        <p:nvPicPr>
          <p:cNvPr id="5" name="Bildobjekt 4" descr="Umeå.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55496" y="1767938"/>
            <a:ext cx="1633008" cy="803812"/>
          </a:xfrm>
          <a:prstGeom prst="rect">
            <a:avLst/>
          </a:prstGeom>
        </p:spPr>
      </p:pic>
    </p:spTree>
    <p:extLst>
      <p:ext uri="{BB962C8B-B14F-4D97-AF65-F5344CB8AC3E}">
        <p14:creationId xmlns:p14="http://schemas.microsoft.com/office/powerpoint/2010/main" val="276476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stefan-stefancik-257625.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3" cy="2876550"/>
          </a:xfrm>
          <a:prstGeom prst="rect">
            <a:avLst/>
          </a:prstGeom>
        </p:spPr>
      </p:pic>
      <p:pic>
        <p:nvPicPr>
          <p:cNvPr id="9" name="Bildobjekt 8" descr="untitled-1012.jpg"/>
          <p:cNvPicPr>
            <a:picLocks noChangeAspect="1"/>
          </p:cNvPicPr>
          <p:nvPr/>
        </p:nvPicPr>
        <p:blipFill rotWithShape="1">
          <a:blip r:embed="rId4" cstate="screen">
            <a:extLst>
              <a:ext uri="{28A0092B-C50C-407E-A947-70E740481C1C}">
                <a14:useLocalDpi xmlns:a14="http://schemas.microsoft.com/office/drawing/2010/main"/>
              </a:ext>
            </a:extLst>
          </a:blip>
          <a:srcRect t="23196"/>
          <a:stretch/>
        </p:blipFill>
        <p:spPr>
          <a:xfrm>
            <a:off x="5648677" y="0"/>
            <a:ext cx="3495326" cy="2876550"/>
          </a:xfrm>
          <a:prstGeom prst="rect">
            <a:avLst/>
          </a:prstGeom>
        </p:spPr>
      </p:pic>
      <p:pic>
        <p:nvPicPr>
          <p:cNvPr id="10" name="Bildobjekt 9" descr="IT.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7987" y="1920921"/>
            <a:ext cx="529341" cy="650829"/>
          </a:xfrm>
          <a:prstGeom prst="rect">
            <a:avLst/>
          </a:prstGeom>
        </p:spPr>
      </p:pic>
      <p:sp>
        <p:nvSpPr>
          <p:cNvPr id="12" name="textruta 11"/>
          <p:cNvSpPr txBox="1"/>
          <p:nvPr/>
        </p:nvSpPr>
        <p:spPr>
          <a:xfrm>
            <a:off x="457201" y="3062623"/>
            <a:ext cx="8412571" cy="415498"/>
          </a:xfrm>
          <a:prstGeom prst="rect">
            <a:avLst/>
          </a:prstGeom>
          <a:noFill/>
        </p:spPr>
        <p:txBody>
          <a:bodyPr wrap="square" rtlCol="0">
            <a:spAutoFit/>
          </a:bodyPr>
          <a:lstStyle/>
          <a:p>
            <a:r>
              <a:rPr lang="en-US" sz="2100" i="1">
                <a:latin typeface="Times"/>
                <a:cs typeface="Times"/>
              </a:rPr>
              <a:t>A city </a:t>
            </a:r>
            <a:r>
              <a:rPr lang="en-US" sz="2100" i="1" dirty="0">
                <a:latin typeface="Times"/>
                <a:cs typeface="Times"/>
              </a:rPr>
              <a:t>of early adopters</a:t>
            </a:r>
            <a:endParaRPr lang="en-US" sz="2100" dirty="0">
              <a:latin typeface="Times"/>
              <a:cs typeface="Times"/>
            </a:endParaRPr>
          </a:p>
        </p:txBody>
      </p:sp>
      <p:sp>
        <p:nvSpPr>
          <p:cNvPr id="13" name="textruta 12"/>
          <p:cNvSpPr txBox="1"/>
          <p:nvPr/>
        </p:nvSpPr>
        <p:spPr>
          <a:xfrm>
            <a:off x="457199" y="3490913"/>
            <a:ext cx="8073484" cy="1446550"/>
          </a:xfrm>
          <a:prstGeom prst="rect">
            <a:avLst/>
          </a:prstGeom>
          <a:noFill/>
          <a:ln>
            <a:noFill/>
          </a:ln>
        </p:spPr>
        <p:txBody>
          <a:bodyPr wrap="square" rtlCol="0">
            <a:spAutoFit/>
            <a:scene3d>
              <a:camera prst="orthographicFront"/>
              <a:lightRig rig="threePt" dir="t"/>
            </a:scene3d>
            <a:sp3d>
              <a:contourClr>
                <a:schemeClr val="tx1"/>
              </a:contourClr>
            </a:sp3d>
          </a:bodyPr>
          <a:lstStyle/>
          <a:p>
            <a:pPr marL="285750" lvl="0" indent="-285750">
              <a:lnSpc>
                <a:spcPct val="110000"/>
              </a:lnSpc>
              <a:buFont typeface="Arial"/>
              <a:buChar char="•"/>
            </a:pPr>
            <a:r>
              <a:rPr lang="en-US" sz="1600" dirty="0">
                <a:latin typeface="Times"/>
                <a:cs typeface="Times"/>
              </a:rPr>
              <a:t>Early access to fast broadband</a:t>
            </a:r>
          </a:p>
          <a:p>
            <a:pPr marL="285750" lvl="0" indent="-285750">
              <a:lnSpc>
                <a:spcPct val="110000"/>
              </a:lnSpc>
              <a:buFont typeface="Arial"/>
              <a:buChar char="•"/>
            </a:pPr>
            <a:r>
              <a:rPr lang="en-US" sz="1600" dirty="0">
                <a:latin typeface="Times"/>
                <a:cs typeface="Times"/>
              </a:rPr>
              <a:t>Wide-ranging expertise in telecom, </a:t>
            </a:r>
            <a:r>
              <a:rPr lang="en-US" sz="1600" dirty="0" err="1">
                <a:latin typeface="Times"/>
                <a:cs typeface="Times"/>
              </a:rPr>
              <a:t>fintech</a:t>
            </a:r>
            <a:r>
              <a:rPr lang="en-US" sz="1600" dirty="0">
                <a:latin typeface="Times"/>
                <a:cs typeface="Times"/>
              </a:rPr>
              <a:t> and video/audio</a:t>
            </a:r>
          </a:p>
          <a:p>
            <a:pPr marL="285750" lvl="0" indent="-285750">
              <a:lnSpc>
                <a:spcPct val="110000"/>
              </a:lnSpc>
              <a:buFont typeface="Arial"/>
              <a:buChar char="•"/>
            </a:pPr>
            <a:r>
              <a:rPr lang="en-US" sz="1600" dirty="0">
                <a:latin typeface="Times"/>
                <a:cs typeface="Times"/>
              </a:rPr>
              <a:t>First in Sweden to have city wide Internet of Things</a:t>
            </a:r>
          </a:p>
          <a:p>
            <a:pPr marL="285750" lvl="0" indent="-285750">
              <a:lnSpc>
                <a:spcPct val="110000"/>
              </a:lnSpc>
              <a:buFont typeface="Arial"/>
              <a:buChar char="•"/>
            </a:pPr>
            <a:r>
              <a:rPr lang="en-US" sz="1600" dirty="0" err="1">
                <a:latin typeface="Times"/>
                <a:cs typeface="Times"/>
              </a:rPr>
              <a:t>Swedens’s</a:t>
            </a:r>
            <a:r>
              <a:rPr lang="en-US" sz="1600" dirty="0">
                <a:latin typeface="Times"/>
                <a:cs typeface="Times"/>
              </a:rPr>
              <a:t> first test city for 5G</a:t>
            </a:r>
          </a:p>
          <a:p>
            <a:pPr marL="285750" lvl="0" indent="-285750">
              <a:lnSpc>
                <a:spcPct val="110000"/>
              </a:lnSpc>
              <a:buFont typeface="Arial"/>
              <a:buChar char="•"/>
            </a:pPr>
            <a:r>
              <a:rPr lang="en-US" sz="1600" dirty="0">
                <a:latin typeface="Times"/>
                <a:cs typeface="Times"/>
              </a:rPr>
              <a:t>Gaming industry on the rise</a:t>
            </a:r>
          </a:p>
        </p:txBody>
      </p:sp>
    </p:spTree>
    <p:extLst>
      <p:ext uri="{BB962C8B-B14F-4D97-AF65-F5344CB8AC3E}">
        <p14:creationId xmlns:p14="http://schemas.microsoft.com/office/powerpoint/2010/main" val="84642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nab_hornefors_0002469_we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65352"/>
            <a:ext cx="9144000" cy="3741901"/>
          </a:xfrm>
          <a:prstGeom prst="rect">
            <a:avLst/>
          </a:prstGeom>
        </p:spPr>
      </p:pic>
      <p:sp>
        <p:nvSpPr>
          <p:cNvPr id="3" name="textruta 2"/>
          <p:cNvSpPr txBox="1"/>
          <p:nvPr/>
        </p:nvSpPr>
        <p:spPr>
          <a:xfrm>
            <a:off x="460501" y="3050015"/>
            <a:ext cx="6422298" cy="415498"/>
          </a:xfrm>
          <a:prstGeom prst="rect">
            <a:avLst/>
          </a:prstGeom>
          <a:noFill/>
        </p:spPr>
        <p:txBody>
          <a:bodyPr wrap="square" rtlCol="0">
            <a:spAutoFit/>
          </a:bodyPr>
          <a:lstStyle/>
          <a:p>
            <a:r>
              <a:rPr lang="en-US" sz="2100" i="1" dirty="0">
                <a:latin typeface="Times"/>
                <a:cs typeface="Times"/>
              </a:rPr>
              <a:t>Strategic location in the north</a:t>
            </a:r>
            <a:endParaRPr lang="en-US" sz="2100" dirty="0">
              <a:latin typeface="Times"/>
              <a:cs typeface="Times"/>
            </a:endParaRPr>
          </a:p>
        </p:txBody>
      </p:sp>
      <p:pic>
        <p:nvPicPr>
          <p:cNvPr id="7" name="Bildobjekt 6" descr="Infrastructur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9295" y="1834858"/>
            <a:ext cx="5718300" cy="909357"/>
          </a:xfrm>
          <a:prstGeom prst="rect">
            <a:avLst/>
          </a:prstGeom>
        </p:spPr>
      </p:pic>
      <p:sp>
        <p:nvSpPr>
          <p:cNvPr id="6" name="textruta 5"/>
          <p:cNvSpPr txBox="1"/>
          <p:nvPr/>
        </p:nvSpPr>
        <p:spPr>
          <a:xfrm>
            <a:off x="457199" y="3490913"/>
            <a:ext cx="5781802" cy="1171603"/>
          </a:xfrm>
          <a:prstGeom prst="rect">
            <a:avLst/>
          </a:prstGeom>
          <a:noFill/>
          <a:ln>
            <a:noFill/>
          </a:ln>
        </p:spPr>
        <p:txBody>
          <a:bodyPr wrap="square" rtlCol="0">
            <a:spAutoFit/>
            <a:scene3d>
              <a:camera prst="orthographicFront"/>
              <a:lightRig rig="threePt" dir="t"/>
            </a:scene3d>
            <a:sp3d>
              <a:contourClr>
                <a:schemeClr val="tx1"/>
              </a:contourClr>
            </a:sp3d>
          </a:bodyPr>
          <a:lstStyle/>
          <a:p>
            <a:pPr marL="285750" lvl="0" indent="-285750">
              <a:lnSpc>
                <a:spcPct val="110000"/>
              </a:lnSpc>
              <a:buFont typeface="Arial"/>
              <a:buChar char="•"/>
            </a:pPr>
            <a:r>
              <a:rPr lang="en-US" sz="1600" dirty="0">
                <a:latin typeface="Times"/>
                <a:cs typeface="Times"/>
              </a:rPr>
              <a:t>Good infrastructure – regionally, nationally and internationally</a:t>
            </a:r>
          </a:p>
          <a:p>
            <a:pPr marL="285750" lvl="0" indent="-285750">
              <a:lnSpc>
                <a:spcPct val="110000"/>
              </a:lnSpc>
              <a:buFont typeface="Arial"/>
              <a:buChar char="•"/>
            </a:pPr>
            <a:r>
              <a:rPr lang="en-US" sz="1600" dirty="0" err="1">
                <a:latin typeface="Times"/>
                <a:cs typeface="Times"/>
              </a:rPr>
              <a:t>Umeå</a:t>
            </a:r>
            <a:r>
              <a:rPr lang="en-US" sz="1600" dirty="0">
                <a:latin typeface="Times"/>
                <a:cs typeface="Times"/>
              </a:rPr>
              <a:t> airport is the seventh largest in the country </a:t>
            </a:r>
          </a:p>
          <a:p>
            <a:pPr marL="285750" lvl="0" indent="-285750">
              <a:lnSpc>
                <a:spcPct val="110000"/>
              </a:lnSpc>
              <a:buFont typeface="Arial"/>
              <a:buChar char="•"/>
            </a:pPr>
            <a:r>
              <a:rPr lang="en-US" sz="1600" dirty="0">
                <a:latin typeface="Times"/>
                <a:cs typeface="Times"/>
              </a:rPr>
              <a:t>The Bothnia Line and the North </a:t>
            </a:r>
            <a:r>
              <a:rPr lang="en-US" sz="1600" dirty="0" err="1">
                <a:latin typeface="Times"/>
                <a:cs typeface="Times"/>
              </a:rPr>
              <a:t>Botnia</a:t>
            </a:r>
            <a:r>
              <a:rPr lang="en-US" sz="1600" dirty="0">
                <a:latin typeface="Times"/>
                <a:cs typeface="Times"/>
              </a:rPr>
              <a:t> Line</a:t>
            </a:r>
          </a:p>
          <a:p>
            <a:pPr marL="285750" lvl="0" indent="-285750">
              <a:lnSpc>
                <a:spcPct val="110000"/>
              </a:lnSpc>
              <a:buFont typeface="Arial"/>
              <a:buChar char="•"/>
            </a:pPr>
            <a:r>
              <a:rPr lang="en-US" sz="1600" dirty="0">
                <a:latin typeface="Times"/>
                <a:cs typeface="Times"/>
              </a:rPr>
              <a:t>Large-scale investments in </a:t>
            </a:r>
            <a:r>
              <a:rPr lang="en-US" sz="1600" dirty="0" err="1">
                <a:latin typeface="Times"/>
                <a:cs typeface="Times"/>
              </a:rPr>
              <a:t>harbour</a:t>
            </a:r>
            <a:r>
              <a:rPr lang="en-US" sz="1600" dirty="0">
                <a:latin typeface="Times"/>
                <a:cs typeface="Times"/>
              </a:rPr>
              <a:t> and logistics</a:t>
            </a:r>
          </a:p>
        </p:txBody>
      </p:sp>
    </p:spTree>
    <p:extLst>
      <p:ext uri="{BB962C8B-B14F-4D97-AF65-F5344CB8AC3E}">
        <p14:creationId xmlns:p14="http://schemas.microsoft.com/office/powerpoint/2010/main" val="159063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IMG_957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0"/>
            <a:ext cx="4576178" cy="3316111"/>
          </a:xfrm>
          <a:prstGeom prst="rect">
            <a:avLst/>
          </a:prstGeom>
        </p:spPr>
      </p:pic>
      <p:sp>
        <p:nvSpPr>
          <p:cNvPr id="4" name="textruta 3"/>
          <p:cNvSpPr txBox="1"/>
          <p:nvPr/>
        </p:nvSpPr>
        <p:spPr>
          <a:xfrm>
            <a:off x="457200" y="1705382"/>
            <a:ext cx="6422298" cy="738664"/>
          </a:xfrm>
          <a:prstGeom prst="rect">
            <a:avLst/>
          </a:prstGeom>
          <a:noFill/>
        </p:spPr>
        <p:txBody>
          <a:bodyPr wrap="square" rtlCol="0">
            <a:spAutoFit/>
          </a:bodyPr>
          <a:lstStyle/>
          <a:p>
            <a:r>
              <a:rPr lang="en-US" sz="2100" i="1" dirty="0">
                <a:latin typeface="Times"/>
                <a:cs typeface="Times"/>
              </a:rPr>
              <a:t>Quality of life – with equality, </a:t>
            </a:r>
          </a:p>
          <a:p>
            <a:r>
              <a:rPr lang="en-US" sz="2100" i="1" dirty="0">
                <a:latin typeface="Times"/>
                <a:cs typeface="Times"/>
              </a:rPr>
              <a:t>sustainability and co-creation</a:t>
            </a:r>
            <a:endParaRPr lang="en-US" sz="2100" dirty="0">
              <a:latin typeface="Times"/>
              <a:cs typeface="Times"/>
            </a:endParaRPr>
          </a:p>
        </p:txBody>
      </p:sp>
      <p:sp>
        <p:nvSpPr>
          <p:cNvPr id="5" name="textruta 4"/>
          <p:cNvSpPr txBox="1"/>
          <p:nvPr/>
        </p:nvSpPr>
        <p:spPr>
          <a:xfrm>
            <a:off x="456425" y="2459466"/>
            <a:ext cx="3590631" cy="1988237"/>
          </a:xfrm>
          <a:prstGeom prst="rect">
            <a:avLst/>
          </a:prstGeom>
          <a:noFill/>
        </p:spPr>
        <p:txBody>
          <a:bodyPr wrap="square" rtlCol="0">
            <a:spAutoFit/>
          </a:bodyPr>
          <a:lstStyle/>
          <a:p>
            <a:pPr marL="285750" lvl="0" indent="-285750">
              <a:lnSpc>
                <a:spcPct val="110000"/>
              </a:lnSpc>
              <a:buFont typeface="Arial"/>
              <a:buChar char="•"/>
            </a:pPr>
            <a:r>
              <a:rPr lang="en-US" sz="1600" dirty="0">
                <a:latin typeface="Times"/>
                <a:cs typeface="Times"/>
              </a:rPr>
              <a:t>The most environmentally conscious citizens of Sweden</a:t>
            </a:r>
          </a:p>
          <a:p>
            <a:pPr marL="285750" lvl="0" indent="-285750">
              <a:lnSpc>
                <a:spcPct val="110000"/>
              </a:lnSpc>
              <a:buFont typeface="Arial"/>
              <a:buChar char="•"/>
            </a:pPr>
            <a:r>
              <a:rPr lang="en-US" sz="1600" dirty="0">
                <a:latin typeface="Times"/>
                <a:cs typeface="Times"/>
              </a:rPr>
              <a:t>European Capital of Culture</a:t>
            </a:r>
          </a:p>
          <a:p>
            <a:pPr marL="285750" lvl="0" indent="-285750">
              <a:lnSpc>
                <a:spcPct val="110000"/>
              </a:lnSpc>
              <a:buFont typeface="Arial"/>
              <a:buChar char="•"/>
            </a:pPr>
            <a:r>
              <a:rPr lang="en-US" sz="1600" dirty="0">
                <a:latin typeface="Times"/>
                <a:cs typeface="Times"/>
              </a:rPr>
              <a:t>Equality in sports</a:t>
            </a:r>
          </a:p>
          <a:p>
            <a:pPr marL="285750" lvl="0" indent="-285750">
              <a:lnSpc>
                <a:spcPct val="110000"/>
              </a:lnSpc>
              <a:buFont typeface="Arial"/>
              <a:buChar char="•"/>
            </a:pPr>
            <a:r>
              <a:rPr lang="en-US" sz="1600" dirty="0" err="1">
                <a:latin typeface="Times"/>
                <a:cs typeface="Times"/>
              </a:rPr>
              <a:t>Swedens’s</a:t>
            </a:r>
            <a:r>
              <a:rPr lang="en-US" sz="1600" dirty="0">
                <a:latin typeface="Times"/>
                <a:cs typeface="Times"/>
              </a:rPr>
              <a:t> top city for sport in 2018</a:t>
            </a:r>
          </a:p>
          <a:p>
            <a:pPr marL="285750" lvl="0" indent="-285750">
              <a:lnSpc>
                <a:spcPct val="110000"/>
              </a:lnSpc>
              <a:buFont typeface="Arial"/>
              <a:buChar char="•"/>
            </a:pPr>
            <a:r>
              <a:rPr lang="en-US" sz="1600" dirty="0">
                <a:latin typeface="Times"/>
                <a:cs typeface="Times"/>
              </a:rPr>
              <a:t>Social Progress Index #1</a:t>
            </a:r>
          </a:p>
          <a:p>
            <a:pPr>
              <a:lnSpc>
                <a:spcPct val="110000"/>
              </a:lnSpc>
            </a:pPr>
            <a:endParaRPr lang="sv-SE" sz="1600" dirty="0">
              <a:latin typeface="Times"/>
              <a:cs typeface="Times"/>
            </a:endParaRPr>
          </a:p>
        </p:txBody>
      </p:sp>
      <p:pic>
        <p:nvPicPr>
          <p:cNvPr id="7" name="Bildobjekt 6" descr="Liv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2139" y="653523"/>
            <a:ext cx="4265856" cy="956586"/>
          </a:xfrm>
          <a:prstGeom prst="rect">
            <a:avLst/>
          </a:prstGeom>
        </p:spPr>
      </p:pic>
      <p:pic>
        <p:nvPicPr>
          <p:cNvPr id="2" name="Bildobjekt 1" descr="skog-daniel-frank.jpg"/>
          <p:cNvPicPr>
            <a:picLocks noChangeAspect="1"/>
          </p:cNvPicPr>
          <p:nvPr/>
        </p:nvPicPr>
        <p:blipFill rotWithShape="1">
          <a:blip r:embed="rId5" cstate="screen">
            <a:extLst>
              <a:ext uri="{28A0092B-C50C-407E-A947-70E740481C1C}">
                <a14:useLocalDpi xmlns:a14="http://schemas.microsoft.com/office/drawing/2010/main"/>
              </a:ext>
            </a:extLst>
          </a:blip>
          <a:srcRect t="11136" b="11136"/>
          <a:stretch/>
        </p:blipFill>
        <p:spPr>
          <a:xfrm>
            <a:off x="4572001" y="2952051"/>
            <a:ext cx="4576178" cy="2191450"/>
          </a:xfrm>
          <a:prstGeom prst="rect">
            <a:avLst/>
          </a:prstGeom>
        </p:spPr>
      </p:pic>
    </p:spTree>
    <p:extLst>
      <p:ext uri="{BB962C8B-B14F-4D97-AF65-F5344CB8AC3E}">
        <p14:creationId xmlns:p14="http://schemas.microsoft.com/office/powerpoint/2010/main" val="380075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IMG_1044.jpg"/>
          <p:cNvPicPr>
            <a:picLocks noChangeAspect="1"/>
          </p:cNvPicPr>
          <p:nvPr/>
        </p:nvPicPr>
        <p:blipFill rotWithShape="1">
          <a:blip r:embed="rId3" cstate="screen">
            <a:extLst>
              <a:ext uri="{28A0092B-C50C-407E-A947-70E740481C1C}">
                <a14:useLocalDpi xmlns:a14="http://schemas.microsoft.com/office/drawing/2010/main"/>
              </a:ext>
            </a:extLst>
          </a:blip>
          <a:srcRect t="7783" b="17217"/>
          <a:stretch/>
        </p:blipFill>
        <p:spPr>
          <a:xfrm>
            <a:off x="4572000" y="0"/>
            <a:ext cx="4572000" cy="5143500"/>
          </a:xfrm>
          <a:prstGeom prst="rect">
            <a:avLst/>
          </a:prstGeom>
        </p:spPr>
      </p:pic>
      <p:sp>
        <p:nvSpPr>
          <p:cNvPr id="4" name="textruta 3"/>
          <p:cNvSpPr txBox="1"/>
          <p:nvPr/>
        </p:nvSpPr>
        <p:spPr>
          <a:xfrm>
            <a:off x="457202" y="1706330"/>
            <a:ext cx="6422298" cy="738664"/>
          </a:xfrm>
          <a:prstGeom prst="rect">
            <a:avLst/>
          </a:prstGeom>
          <a:noFill/>
        </p:spPr>
        <p:txBody>
          <a:bodyPr wrap="square" rtlCol="0">
            <a:spAutoFit/>
          </a:bodyPr>
          <a:lstStyle/>
          <a:p>
            <a:r>
              <a:rPr lang="en-US" sz="2100" i="1" dirty="0">
                <a:latin typeface="Times"/>
                <a:cs typeface="Times"/>
              </a:rPr>
              <a:t>Sustainable progress in </a:t>
            </a:r>
          </a:p>
          <a:p>
            <a:r>
              <a:rPr lang="en-US" sz="2100" i="1" dirty="0">
                <a:latin typeface="Times"/>
                <a:cs typeface="Times"/>
              </a:rPr>
              <a:t>a growing community</a:t>
            </a:r>
            <a:endParaRPr lang="en-US" sz="2100" dirty="0">
              <a:latin typeface="Times"/>
              <a:cs typeface="Times"/>
            </a:endParaRPr>
          </a:p>
        </p:txBody>
      </p:sp>
      <p:sp>
        <p:nvSpPr>
          <p:cNvPr id="5" name="textruta 4"/>
          <p:cNvSpPr txBox="1"/>
          <p:nvPr/>
        </p:nvSpPr>
        <p:spPr>
          <a:xfrm>
            <a:off x="457202" y="2444994"/>
            <a:ext cx="3649130" cy="1713289"/>
          </a:xfrm>
          <a:prstGeom prst="rect">
            <a:avLst/>
          </a:prstGeom>
          <a:noFill/>
        </p:spPr>
        <p:txBody>
          <a:bodyPr wrap="square" rtlCol="0">
            <a:spAutoFit/>
          </a:bodyPr>
          <a:lstStyle/>
          <a:p>
            <a:pPr marL="285750" lvl="0" indent="-285750">
              <a:lnSpc>
                <a:spcPct val="110000"/>
              </a:lnSpc>
              <a:buFont typeface="Arial"/>
              <a:buChar char="•"/>
            </a:pPr>
            <a:r>
              <a:rPr lang="en-US" sz="1600" dirty="0">
                <a:latin typeface="Times"/>
                <a:cs typeface="Times"/>
              </a:rPr>
              <a:t>Environmental collaboration between municipality, university and industry</a:t>
            </a:r>
          </a:p>
          <a:p>
            <a:pPr marL="285750" lvl="0" indent="-285750">
              <a:lnSpc>
                <a:spcPct val="110000"/>
              </a:lnSpc>
              <a:buFont typeface="Arial"/>
              <a:buChar char="•"/>
            </a:pPr>
            <a:r>
              <a:rPr lang="en-US" sz="1600" dirty="0">
                <a:latin typeface="Times"/>
                <a:cs typeface="Times"/>
              </a:rPr>
              <a:t>2016 Swedish Earth Hour Capital</a:t>
            </a:r>
          </a:p>
          <a:p>
            <a:pPr marL="285750" lvl="0" indent="-285750">
              <a:lnSpc>
                <a:spcPct val="110000"/>
              </a:lnSpc>
              <a:buFont typeface="Arial"/>
              <a:buChar char="•"/>
            </a:pPr>
            <a:r>
              <a:rPr lang="en-US" sz="1600" dirty="0">
                <a:latin typeface="Times"/>
                <a:cs typeface="Times"/>
              </a:rPr>
              <a:t>European Green Capital-finalist three years in a row</a:t>
            </a:r>
          </a:p>
          <a:p>
            <a:pPr>
              <a:lnSpc>
                <a:spcPct val="110000"/>
              </a:lnSpc>
            </a:pPr>
            <a:endParaRPr lang="sv-SE" sz="1600" dirty="0">
              <a:latin typeface="Times"/>
              <a:cs typeface="Times"/>
            </a:endParaRPr>
          </a:p>
        </p:txBody>
      </p:sp>
      <p:pic>
        <p:nvPicPr>
          <p:cNvPr id="7" name="Bildobjekt 6" descr="Environment.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673" y="653523"/>
            <a:ext cx="4679515" cy="956586"/>
          </a:xfrm>
          <a:prstGeom prst="rect">
            <a:avLst/>
          </a:prstGeom>
        </p:spPr>
      </p:pic>
    </p:spTree>
    <p:extLst>
      <p:ext uri="{BB962C8B-B14F-4D97-AF65-F5344CB8AC3E}">
        <p14:creationId xmlns:p14="http://schemas.microsoft.com/office/powerpoint/2010/main" val="161645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umea2014_140301_3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2876550"/>
          </a:xfrm>
          <a:prstGeom prst="rect">
            <a:avLst/>
          </a:prstGeom>
        </p:spPr>
      </p:pic>
      <p:sp>
        <p:nvSpPr>
          <p:cNvPr id="15" name="textruta 14"/>
          <p:cNvSpPr txBox="1"/>
          <p:nvPr/>
        </p:nvSpPr>
        <p:spPr>
          <a:xfrm>
            <a:off x="457200" y="3059540"/>
            <a:ext cx="6422298" cy="415498"/>
          </a:xfrm>
          <a:prstGeom prst="rect">
            <a:avLst/>
          </a:prstGeom>
          <a:noFill/>
        </p:spPr>
        <p:txBody>
          <a:bodyPr wrap="square" rtlCol="0">
            <a:spAutoFit/>
          </a:bodyPr>
          <a:lstStyle/>
          <a:p>
            <a:r>
              <a:rPr lang="en-US" sz="2100" i="1" dirty="0">
                <a:latin typeface="Times"/>
                <a:cs typeface="Times"/>
              </a:rPr>
              <a:t>Culture creates compassion</a:t>
            </a:r>
            <a:endParaRPr lang="en-US" sz="2100" dirty="0">
              <a:latin typeface="Times"/>
              <a:cs typeface="Times"/>
            </a:endParaRPr>
          </a:p>
        </p:txBody>
      </p:sp>
      <p:sp>
        <p:nvSpPr>
          <p:cNvPr id="16" name="textruta 15"/>
          <p:cNvSpPr txBox="1"/>
          <p:nvPr/>
        </p:nvSpPr>
        <p:spPr>
          <a:xfrm>
            <a:off x="457202" y="3475038"/>
            <a:ext cx="6265333" cy="900759"/>
          </a:xfrm>
          <a:prstGeom prst="rect">
            <a:avLst/>
          </a:prstGeom>
          <a:noFill/>
        </p:spPr>
        <p:txBody>
          <a:bodyPr wrap="square" rtlCol="0">
            <a:spAutoFit/>
          </a:bodyPr>
          <a:lstStyle/>
          <a:p>
            <a:pPr marL="285750" lvl="0" indent="-285750">
              <a:lnSpc>
                <a:spcPct val="110000"/>
              </a:lnSpc>
              <a:buFont typeface="Arial"/>
              <a:buChar char="•"/>
            </a:pPr>
            <a:r>
              <a:rPr lang="en-US" sz="1600" dirty="0">
                <a:latin typeface="Times"/>
                <a:cs typeface="Times"/>
              </a:rPr>
              <a:t>European Capital of Culture 2014</a:t>
            </a:r>
          </a:p>
          <a:p>
            <a:pPr marL="285750" lvl="0" indent="-285750">
              <a:lnSpc>
                <a:spcPct val="110000"/>
              </a:lnSpc>
              <a:buFont typeface="Arial"/>
              <a:buChar char="•"/>
            </a:pPr>
            <a:r>
              <a:rPr lang="en-US" sz="1600" dirty="0">
                <a:latin typeface="Times"/>
                <a:cs typeface="Times"/>
              </a:rPr>
              <a:t>DIY tradition</a:t>
            </a:r>
          </a:p>
          <a:p>
            <a:pPr marL="285750" lvl="0" indent="-285750">
              <a:lnSpc>
                <a:spcPct val="110000"/>
              </a:lnSpc>
              <a:buFont typeface="Arial"/>
              <a:buChar char="•"/>
            </a:pPr>
            <a:r>
              <a:rPr lang="en-US" sz="1600" dirty="0">
                <a:latin typeface="Times"/>
                <a:cs typeface="Times"/>
              </a:rPr>
              <a:t>Versatile music and arts-scene</a:t>
            </a:r>
          </a:p>
        </p:txBody>
      </p:sp>
      <p:pic>
        <p:nvPicPr>
          <p:cNvPr id="6" name="Bildobjekt 5" descr="Cultur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700" y="1822901"/>
            <a:ext cx="4151361" cy="930911"/>
          </a:xfrm>
          <a:prstGeom prst="rect">
            <a:avLst/>
          </a:prstGeom>
        </p:spPr>
      </p:pic>
    </p:spTree>
    <p:extLst>
      <p:ext uri="{BB962C8B-B14F-4D97-AF65-F5344CB8AC3E}">
        <p14:creationId xmlns:p14="http://schemas.microsoft.com/office/powerpoint/2010/main" val="26733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IMG_471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905500" cy="2876551"/>
          </a:xfrm>
          <a:prstGeom prst="rect">
            <a:avLst/>
          </a:prstGeom>
        </p:spPr>
      </p:pic>
      <p:pic>
        <p:nvPicPr>
          <p:cNvPr id="12" name="Bildobjekt 11" descr="umea-ifotboll-1171.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93498" y="0"/>
            <a:ext cx="4572000" cy="2876550"/>
          </a:xfrm>
          <a:prstGeom prst="rect">
            <a:avLst/>
          </a:prstGeom>
        </p:spPr>
      </p:pic>
      <p:sp>
        <p:nvSpPr>
          <p:cNvPr id="13" name="textruta 12"/>
          <p:cNvSpPr txBox="1"/>
          <p:nvPr/>
        </p:nvSpPr>
        <p:spPr>
          <a:xfrm>
            <a:off x="457200" y="3055099"/>
            <a:ext cx="6422298" cy="415498"/>
          </a:xfrm>
          <a:prstGeom prst="rect">
            <a:avLst/>
          </a:prstGeom>
          <a:noFill/>
        </p:spPr>
        <p:txBody>
          <a:bodyPr wrap="square" rtlCol="0">
            <a:spAutoFit/>
          </a:bodyPr>
          <a:lstStyle/>
          <a:p>
            <a:r>
              <a:rPr lang="en-US" sz="2100" i="1" dirty="0">
                <a:latin typeface="Times"/>
                <a:cs typeface="Times"/>
              </a:rPr>
              <a:t>Equality in sports – a winning concept</a:t>
            </a:r>
          </a:p>
        </p:txBody>
      </p:sp>
      <p:sp>
        <p:nvSpPr>
          <p:cNvPr id="14" name="textruta 13"/>
          <p:cNvSpPr txBox="1"/>
          <p:nvPr/>
        </p:nvSpPr>
        <p:spPr>
          <a:xfrm>
            <a:off x="457200" y="3470597"/>
            <a:ext cx="6265333" cy="1175706"/>
          </a:xfrm>
          <a:prstGeom prst="rect">
            <a:avLst/>
          </a:prstGeom>
          <a:noFill/>
        </p:spPr>
        <p:txBody>
          <a:bodyPr wrap="square" rtlCol="0">
            <a:spAutoFit/>
          </a:bodyPr>
          <a:lstStyle/>
          <a:p>
            <a:pPr marL="285750" lvl="0" indent="-285750">
              <a:lnSpc>
                <a:spcPct val="110000"/>
              </a:lnSpc>
              <a:buFont typeface="Arial"/>
              <a:buChar char="•"/>
            </a:pPr>
            <a:r>
              <a:rPr lang="en-US" sz="1600" dirty="0">
                <a:latin typeface="Times"/>
                <a:cs typeface="Times"/>
              </a:rPr>
              <a:t>Umeå - early adopters of allocating use of training facilities equally between genders</a:t>
            </a:r>
          </a:p>
          <a:p>
            <a:pPr marL="285750" lvl="0" indent="-285750">
              <a:lnSpc>
                <a:spcPct val="110000"/>
              </a:lnSpc>
              <a:buFont typeface="Arial"/>
              <a:buChar char="•"/>
            </a:pPr>
            <a:r>
              <a:rPr lang="en-US" sz="1600" dirty="0">
                <a:latin typeface="Times"/>
                <a:cs typeface="Times"/>
              </a:rPr>
              <a:t>Successful athletes and teams </a:t>
            </a:r>
          </a:p>
          <a:p>
            <a:pPr marL="285750" lvl="0" indent="-285750">
              <a:lnSpc>
                <a:spcPct val="110000"/>
              </a:lnSpc>
              <a:buFont typeface="Arial"/>
              <a:buChar char="•"/>
            </a:pPr>
            <a:r>
              <a:rPr lang="en-US" sz="1600" dirty="0">
                <a:latin typeface="Times"/>
                <a:cs typeface="Times"/>
              </a:rPr>
              <a:t>One of Europe’s largest sport centers - placed in Umeå</a:t>
            </a:r>
          </a:p>
        </p:txBody>
      </p:sp>
      <p:pic>
        <p:nvPicPr>
          <p:cNvPr id="7" name="Bildobjekt 6" descr="Equality in sports.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7990" y="1804168"/>
            <a:ext cx="6590395" cy="952518"/>
          </a:xfrm>
          <a:prstGeom prst="rect">
            <a:avLst/>
          </a:prstGeom>
        </p:spPr>
      </p:pic>
    </p:spTree>
    <p:extLst>
      <p:ext uri="{BB962C8B-B14F-4D97-AF65-F5344CB8AC3E}">
        <p14:creationId xmlns:p14="http://schemas.microsoft.com/office/powerpoint/2010/main" val="4286249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MG_0294.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9144000" cy="2876549"/>
          </a:xfrm>
          <a:prstGeom prst="rect">
            <a:avLst/>
          </a:prstGeom>
        </p:spPr>
      </p:pic>
      <p:sp>
        <p:nvSpPr>
          <p:cNvPr id="3" name="Rektangel 2"/>
          <p:cNvSpPr/>
          <p:nvPr/>
        </p:nvSpPr>
        <p:spPr>
          <a:xfrm>
            <a:off x="457201" y="3060021"/>
            <a:ext cx="8299650" cy="415498"/>
          </a:xfrm>
          <a:prstGeom prst="rect">
            <a:avLst/>
          </a:prstGeom>
        </p:spPr>
        <p:txBody>
          <a:bodyPr wrap="square">
            <a:spAutoFit/>
          </a:bodyPr>
          <a:lstStyle/>
          <a:p>
            <a:r>
              <a:rPr lang="en-US" sz="2100" i="1" dirty="0" err="1">
                <a:latin typeface="Times"/>
                <a:cs typeface="Times"/>
              </a:rPr>
              <a:t>Umeå</a:t>
            </a:r>
            <a:r>
              <a:rPr lang="en-US" sz="2100" i="1" dirty="0">
                <a:latin typeface="Times"/>
                <a:cs typeface="Times"/>
              </a:rPr>
              <a:t> is a progressive role model</a:t>
            </a:r>
            <a:endParaRPr lang="en-US" sz="2100" dirty="0">
              <a:latin typeface="Times"/>
              <a:cs typeface="Times"/>
            </a:endParaRPr>
          </a:p>
        </p:txBody>
      </p:sp>
      <p:sp>
        <p:nvSpPr>
          <p:cNvPr id="4" name="Rektangel 3"/>
          <p:cNvSpPr/>
          <p:nvPr/>
        </p:nvSpPr>
        <p:spPr>
          <a:xfrm>
            <a:off x="457201" y="3475519"/>
            <a:ext cx="7441791" cy="1171603"/>
          </a:xfrm>
          <a:prstGeom prst="rect">
            <a:avLst/>
          </a:prstGeom>
        </p:spPr>
        <p:txBody>
          <a:bodyPr wrap="square">
            <a:spAutoFit/>
          </a:bodyPr>
          <a:lstStyle/>
          <a:p>
            <a:pPr marL="285750" lvl="0" indent="-285750">
              <a:lnSpc>
                <a:spcPct val="110000"/>
              </a:lnSpc>
              <a:buFont typeface="Arial"/>
              <a:buChar char="•"/>
            </a:pPr>
            <a:r>
              <a:rPr lang="en-US" sz="1600" dirty="0">
                <a:latin typeface="Times"/>
                <a:cs typeface="Times"/>
              </a:rPr>
              <a:t>A long history of widespread literacy</a:t>
            </a:r>
          </a:p>
          <a:p>
            <a:pPr marL="285750" lvl="0" indent="-285750">
              <a:lnSpc>
                <a:spcPct val="110000"/>
              </a:lnSpc>
              <a:buFont typeface="Arial"/>
              <a:buChar char="•"/>
            </a:pPr>
            <a:r>
              <a:rPr lang="en-US" sz="1600" dirty="0">
                <a:latin typeface="Times"/>
                <a:cs typeface="Times"/>
              </a:rPr>
              <a:t>A tradition of debate and discussion</a:t>
            </a:r>
          </a:p>
          <a:p>
            <a:pPr marL="285750" lvl="0" indent="-285750">
              <a:lnSpc>
                <a:spcPct val="110000"/>
              </a:lnSpc>
              <a:buFont typeface="Arial"/>
              <a:buChar char="•"/>
            </a:pPr>
            <a:r>
              <a:rPr lang="en-US" sz="1600" dirty="0">
                <a:latin typeface="Times"/>
                <a:cs typeface="Times"/>
              </a:rPr>
              <a:t>An important hub in northern Sweden </a:t>
            </a:r>
          </a:p>
          <a:p>
            <a:pPr marL="285750" lvl="0" indent="-285750">
              <a:lnSpc>
                <a:spcPct val="110000"/>
              </a:lnSpc>
              <a:buFont typeface="Arial"/>
              <a:buChar char="•"/>
            </a:pPr>
            <a:r>
              <a:rPr lang="en-US" sz="1600" dirty="0">
                <a:latin typeface="Times"/>
                <a:cs typeface="Times"/>
              </a:rPr>
              <a:t>Absence of a class-society </a:t>
            </a:r>
          </a:p>
        </p:txBody>
      </p:sp>
      <p:pic>
        <p:nvPicPr>
          <p:cNvPr id="7" name="Bildobjekt 6" descr="Umeå wants mor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0763" y="1751580"/>
            <a:ext cx="6597622" cy="1005106"/>
          </a:xfrm>
          <a:prstGeom prst="rect">
            <a:avLst/>
          </a:prstGeom>
        </p:spPr>
      </p:pic>
    </p:spTree>
    <p:extLst>
      <p:ext uri="{BB962C8B-B14F-4D97-AF65-F5344CB8AC3E}">
        <p14:creationId xmlns:p14="http://schemas.microsoft.com/office/powerpoint/2010/main" val="751389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IMG_0761.jpg"/>
          <p:cNvPicPr>
            <a:picLocks noChangeAspect="1"/>
          </p:cNvPicPr>
          <p:nvPr/>
        </p:nvPicPr>
        <p:blipFill rotWithShape="1">
          <a:blip r:embed="rId3" cstate="screen">
            <a:extLst>
              <a:ext uri="{28A0092B-C50C-407E-A947-70E740481C1C}">
                <a14:useLocalDpi xmlns:a14="http://schemas.microsoft.com/office/drawing/2010/main"/>
              </a:ext>
            </a:extLst>
          </a:blip>
          <a:srcRect b="8036"/>
          <a:stretch/>
        </p:blipFill>
        <p:spPr>
          <a:xfrm>
            <a:off x="4574313" y="2522905"/>
            <a:ext cx="4569688" cy="2620596"/>
          </a:xfrm>
          <a:prstGeom prst="rect">
            <a:avLst/>
          </a:prstGeom>
        </p:spPr>
      </p:pic>
      <p:pic>
        <p:nvPicPr>
          <p:cNvPr id="6" name="Bildobjekt 5" descr="IMG_081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4312" y="0"/>
            <a:ext cx="4569688" cy="2571753"/>
          </a:xfrm>
          <a:prstGeom prst="rect">
            <a:avLst/>
          </a:prstGeom>
        </p:spPr>
      </p:pic>
      <p:sp>
        <p:nvSpPr>
          <p:cNvPr id="8" name="textruta 7"/>
          <p:cNvSpPr txBox="1"/>
          <p:nvPr/>
        </p:nvSpPr>
        <p:spPr>
          <a:xfrm>
            <a:off x="457201" y="1691957"/>
            <a:ext cx="6422298" cy="415498"/>
          </a:xfrm>
          <a:prstGeom prst="rect">
            <a:avLst/>
          </a:prstGeom>
          <a:noFill/>
        </p:spPr>
        <p:txBody>
          <a:bodyPr wrap="square" rtlCol="0">
            <a:spAutoFit/>
          </a:bodyPr>
          <a:lstStyle/>
          <a:p>
            <a:r>
              <a:rPr lang="sv-SE" sz="2100" i="1" dirty="0">
                <a:solidFill>
                  <a:srgbClr val="000000"/>
                </a:solidFill>
                <a:latin typeface="Times"/>
                <a:cs typeface="Times"/>
              </a:rPr>
              <a:t>Long-term </a:t>
            </a:r>
            <a:r>
              <a:rPr lang="sv-SE" sz="2100" i="1" dirty="0" err="1">
                <a:solidFill>
                  <a:srgbClr val="000000"/>
                </a:solidFill>
                <a:latin typeface="Times"/>
                <a:cs typeface="Times"/>
              </a:rPr>
              <a:t>sustainable</a:t>
            </a:r>
            <a:r>
              <a:rPr lang="sv-SE" sz="2100" i="1" dirty="0">
                <a:solidFill>
                  <a:srgbClr val="000000"/>
                </a:solidFill>
                <a:latin typeface="Times"/>
                <a:cs typeface="Times"/>
              </a:rPr>
              <a:t> progress</a:t>
            </a:r>
          </a:p>
        </p:txBody>
      </p:sp>
      <p:sp>
        <p:nvSpPr>
          <p:cNvPr id="9" name="textruta 8"/>
          <p:cNvSpPr txBox="1"/>
          <p:nvPr/>
        </p:nvSpPr>
        <p:spPr>
          <a:xfrm>
            <a:off x="457201" y="2107455"/>
            <a:ext cx="3590631" cy="2259080"/>
          </a:xfrm>
          <a:prstGeom prst="rect">
            <a:avLst/>
          </a:prstGeom>
          <a:noFill/>
        </p:spPr>
        <p:txBody>
          <a:bodyPr wrap="square" rtlCol="0">
            <a:spAutoFit/>
          </a:bodyPr>
          <a:lstStyle/>
          <a:p>
            <a:pPr marL="285750" lvl="0" indent="-285750">
              <a:lnSpc>
                <a:spcPct val="110000"/>
              </a:lnSpc>
              <a:buFont typeface="Arial"/>
              <a:buChar char="•"/>
            </a:pPr>
            <a:r>
              <a:rPr lang="en-US" sz="1600" dirty="0">
                <a:latin typeface="Times"/>
                <a:cs typeface="Times"/>
              </a:rPr>
              <a:t>The </a:t>
            </a:r>
            <a:r>
              <a:rPr lang="en-US" sz="1600" dirty="0" err="1">
                <a:latin typeface="Times"/>
                <a:cs typeface="Times"/>
              </a:rPr>
              <a:t>fastests</a:t>
            </a:r>
            <a:r>
              <a:rPr lang="en-US" sz="1600" dirty="0">
                <a:latin typeface="Times"/>
                <a:cs typeface="Times"/>
              </a:rPr>
              <a:t> growing region in northern Sweden</a:t>
            </a:r>
          </a:p>
          <a:p>
            <a:pPr marL="285750" lvl="0" indent="-285750">
              <a:lnSpc>
                <a:spcPct val="110000"/>
              </a:lnSpc>
              <a:buFont typeface="Arial"/>
              <a:buChar char="•"/>
            </a:pPr>
            <a:r>
              <a:rPr lang="en-US" sz="1600" dirty="0">
                <a:latin typeface="Times"/>
                <a:cs typeface="Times"/>
              </a:rPr>
              <a:t>Industry and commerce collaborate with the university</a:t>
            </a:r>
          </a:p>
          <a:p>
            <a:pPr marL="285750" lvl="0" indent="-285750">
              <a:lnSpc>
                <a:spcPct val="110000"/>
              </a:lnSpc>
              <a:buFont typeface="Arial"/>
              <a:buChar char="•"/>
            </a:pPr>
            <a:r>
              <a:rPr lang="en-US" sz="1600" dirty="0">
                <a:latin typeface="Times"/>
                <a:cs typeface="Times"/>
              </a:rPr>
              <a:t>Quality of life is high – equality, sustainability and co-creation are keywords in our continuous development</a:t>
            </a:r>
            <a:endParaRPr lang="sv-SE" sz="1600" dirty="0">
              <a:latin typeface="Times"/>
              <a:cs typeface="Times"/>
            </a:endParaRPr>
          </a:p>
        </p:txBody>
      </p:sp>
      <p:pic>
        <p:nvPicPr>
          <p:cNvPr id="10" name="Bildobjekt 9" descr="Umeå.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4667" y="611711"/>
            <a:ext cx="1633008" cy="803812"/>
          </a:xfrm>
          <a:prstGeom prst="rect">
            <a:avLst/>
          </a:prstGeom>
        </p:spPr>
      </p:pic>
    </p:spTree>
    <p:extLst>
      <p:ext uri="{BB962C8B-B14F-4D97-AF65-F5344CB8AC3E}">
        <p14:creationId xmlns:p14="http://schemas.microsoft.com/office/powerpoint/2010/main" val="3293184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IMG_058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9141"/>
            <a:ext cx="4579791" cy="2885691"/>
          </a:xfrm>
          <a:prstGeom prst="rect">
            <a:avLst/>
          </a:prstGeom>
        </p:spPr>
      </p:pic>
      <p:pic>
        <p:nvPicPr>
          <p:cNvPr id="5" name="Bildobjekt 4" descr="IMG_7347.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68689" y="-96760"/>
            <a:ext cx="4692875" cy="2973310"/>
          </a:xfrm>
          <a:prstGeom prst="rect">
            <a:avLst/>
          </a:prstGeom>
        </p:spPr>
      </p:pic>
      <p:sp>
        <p:nvSpPr>
          <p:cNvPr id="6" name="textruta 5"/>
          <p:cNvSpPr txBox="1"/>
          <p:nvPr/>
        </p:nvSpPr>
        <p:spPr>
          <a:xfrm>
            <a:off x="457201" y="3070320"/>
            <a:ext cx="6359235" cy="707886"/>
          </a:xfrm>
          <a:prstGeom prst="rect">
            <a:avLst/>
          </a:prstGeom>
          <a:noFill/>
        </p:spPr>
        <p:txBody>
          <a:bodyPr wrap="square" rtlCol="0">
            <a:spAutoFit/>
          </a:bodyPr>
          <a:lstStyle/>
          <a:p>
            <a:r>
              <a:rPr lang="en-US" sz="2000" i="1" dirty="0">
                <a:latin typeface="Times"/>
                <a:cs typeface="Times"/>
              </a:rPr>
              <a:t>The attractiveness of </a:t>
            </a:r>
            <a:r>
              <a:rPr lang="en-US" sz="2000" i="1" dirty="0" err="1">
                <a:latin typeface="Times"/>
                <a:cs typeface="Times"/>
              </a:rPr>
              <a:t>Umeå</a:t>
            </a:r>
            <a:r>
              <a:rPr lang="en-US" sz="2000" i="1" dirty="0">
                <a:latin typeface="Times"/>
                <a:cs typeface="Times"/>
              </a:rPr>
              <a:t> is creating the fastest-growing region in northern Sweden</a:t>
            </a:r>
          </a:p>
        </p:txBody>
      </p:sp>
      <p:sp>
        <p:nvSpPr>
          <p:cNvPr id="7" name="textruta 6"/>
          <p:cNvSpPr txBox="1"/>
          <p:nvPr/>
        </p:nvSpPr>
        <p:spPr>
          <a:xfrm>
            <a:off x="457199" y="3731681"/>
            <a:ext cx="8073484" cy="1171603"/>
          </a:xfrm>
          <a:prstGeom prst="rect">
            <a:avLst/>
          </a:prstGeom>
          <a:noFill/>
          <a:ln>
            <a:noFill/>
          </a:ln>
        </p:spPr>
        <p:txBody>
          <a:bodyPr wrap="square" rtlCol="0">
            <a:spAutoFit/>
            <a:scene3d>
              <a:camera prst="orthographicFront"/>
              <a:lightRig rig="threePt" dir="t"/>
            </a:scene3d>
            <a:sp3d>
              <a:contourClr>
                <a:schemeClr val="tx1"/>
              </a:contourClr>
            </a:sp3d>
          </a:bodyPr>
          <a:lstStyle/>
          <a:p>
            <a:pPr marL="285750" lvl="0" indent="-285750">
              <a:lnSpc>
                <a:spcPct val="110000"/>
              </a:lnSpc>
              <a:buFont typeface="Arial"/>
              <a:buChar char="•"/>
            </a:pPr>
            <a:r>
              <a:rPr lang="en-US" sz="1600" dirty="0">
                <a:latin typeface="Times"/>
                <a:cs typeface="Times"/>
              </a:rPr>
              <a:t>Economic growth generates around 1.000 new jobs every year</a:t>
            </a:r>
          </a:p>
          <a:p>
            <a:pPr marL="285750" lvl="0" indent="-285750">
              <a:lnSpc>
                <a:spcPct val="110000"/>
              </a:lnSpc>
              <a:buFont typeface="Arial"/>
              <a:buChar char="•"/>
            </a:pPr>
            <a:r>
              <a:rPr lang="en-US" sz="1600" dirty="0">
                <a:latin typeface="Times"/>
                <a:cs typeface="Times"/>
              </a:rPr>
              <a:t>Young and highly educated population</a:t>
            </a:r>
          </a:p>
          <a:p>
            <a:pPr marL="285750" lvl="0" indent="-285750">
              <a:lnSpc>
                <a:spcPct val="110000"/>
              </a:lnSpc>
              <a:buFont typeface="Arial"/>
              <a:buChar char="•"/>
            </a:pPr>
            <a:r>
              <a:rPr lang="en-US" sz="1600" dirty="0">
                <a:latin typeface="Times"/>
                <a:cs typeface="Times"/>
              </a:rPr>
              <a:t>An attractive city with young inhabitants generates a strong population growth</a:t>
            </a:r>
          </a:p>
          <a:p>
            <a:pPr marL="285750" lvl="0" indent="-285750">
              <a:lnSpc>
                <a:spcPct val="110000"/>
              </a:lnSpc>
              <a:buFont typeface="Arial"/>
              <a:buChar char="•"/>
            </a:pPr>
            <a:r>
              <a:rPr lang="en-US" sz="1600" dirty="0">
                <a:latin typeface="Times"/>
                <a:cs typeface="Times"/>
              </a:rPr>
              <a:t>Boom in construction – fast progress in building of industry, housing and infrastructure</a:t>
            </a:r>
          </a:p>
        </p:txBody>
      </p:sp>
      <p:pic>
        <p:nvPicPr>
          <p:cNvPr id="9" name="Bildobjekt 8" descr="Umeå is growing.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0700" y="1767742"/>
            <a:ext cx="5602347" cy="996162"/>
          </a:xfrm>
          <a:prstGeom prst="rect">
            <a:avLst/>
          </a:prstGeom>
        </p:spPr>
      </p:pic>
    </p:spTree>
    <p:extLst>
      <p:ext uri="{BB962C8B-B14F-4D97-AF65-F5344CB8AC3E}">
        <p14:creationId xmlns:p14="http://schemas.microsoft.com/office/powerpoint/2010/main" val="154060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p:cNvSpPr txBox="1"/>
          <p:nvPr/>
        </p:nvSpPr>
        <p:spPr>
          <a:xfrm>
            <a:off x="457200" y="3051843"/>
            <a:ext cx="7203688" cy="415498"/>
          </a:xfrm>
          <a:prstGeom prst="rect">
            <a:avLst/>
          </a:prstGeom>
          <a:noFill/>
        </p:spPr>
        <p:txBody>
          <a:bodyPr wrap="square" rtlCol="0">
            <a:spAutoFit/>
          </a:bodyPr>
          <a:lstStyle/>
          <a:p>
            <a:r>
              <a:rPr lang="en-US" sz="2100" i="1" dirty="0">
                <a:latin typeface="Times"/>
                <a:cs typeface="Times"/>
              </a:rPr>
              <a:t>A young and growing population = a dynamic environment</a:t>
            </a:r>
          </a:p>
        </p:txBody>
      </p:sp>
      <p:sp>
        <p:nvSpPr>
          <p:cNvPr id="7" name="textruta 6"/>
          <p:cNvSpPr txBox="1"/>
          <p:nvPr/>
        </p:nvSpPr>
        <p:spPr>
          <a:xfrm>
            <a:off x="457200" y="3467341"/>
            <a:ext cx="6578888" cy="1984133"/>
          </a:xfrm>
          <a:prstGeom prst="rect">
            <a:avLst/>
          </a:prstGeom>
          <a:noFill/>
          <a:ln>
            <a:noFill/>
          </a:ln>
        </p:spPr>
        <p:txBody>
          <a:bodyPr wrap="square" rtlCol="0">
            <a:spAutoFit/>
            <a:scene3d>
              <a:camera prst="orthographicFront"/>
              <a:lightRig rig="threePt" dir="t"/>
            </a:scene3d>
            <a:sp3d>
              <a:contourClr>
                <a:schemeClr val="tx1"/>
              </a:contourClr>
            </a:sp3d>
          </a:bodyPr>
          <a:lstStyle/>
          <a:p>
            <a:pPr marL="285750" lvl="0" indent="-285750">
              <a:lnSpc>
                <a:spcPct val="110000"/>
              </a:lnSpc>
              <a:buFont typeface="Arial"/>
              <a:buChar char="•"/>
            </a:pPr>
            <a:r>
              <a:rPr lang="en-US" sz="1600" dirty="0">
                <a:latin typeface="Times"/>
                <a:cs typeface="Times"/>
              </a:rPr>
              <a:t>The fastest-growing region in northern Sweden</a:t>
            </a:r>
          </a:p>
          <a:p>
            <a:pPr marL="285750" lvl="0" indent="-285750">
              <a:lnSpc>
                <a:spcPct val="110000"/>
              </a:lnSpc>
              <a:buFont typeface="Arial"/>
              <a:buChar char="•"/>
            </a:pPr>
            <a:r>
              <a:rPr lang="en-US" sz="1600" dirty="0">
                <a:latin typeface="Times"/>
                <a:cs typeface="Times"/>
              </a:rPr>
              <a:t>Strategies in place to maintain fast and sustainable growth</a:t>
            </a:r>
          </a:p>
          <a:p>
            <a:pPr marL="285750" lvl="0" indent="-285750">
              <a:lnSpc>
                <a:spcPct val="110000"/>
              </a:lnSpc>
              <a:buFont typeface="Arial"/>
              <a:buChar char="•"/>
            </a:pPr>
            <a:r>
              <a:rPr lang="en-US" sz="1600" dirty="0">
                <a:latin typeface="Times"/>
                <a:cs typeface="Times"/>
              </a:rPr>
              <a:t>The </a:t>
            </a:r>
            <a:r>
              <a:rPr lang="en-US" sz="1600" dirty="0" err="1">
                <a:latin typeface="Times"/>
                <a:cs typeface="Times"/>
              </a:rPr>
              <a:t>Umeå</a:t>
            </a:r>
            <a:r>
              <a:rPr lang="en-US" sz="1600" dirty="0">
                <a:latin typeface="Times"/>
                <a:cs typeface="Times"/>
              </a:rPr>
              <a:t> Vision: 200,000 inhabitants by 2050</a:t>
            </a:r>
          </a:p>
          <a:p>
            <a:pPr marL="285750" lvl="0" indent="-285750">
              <a:lnSpc>
                <a:spcPct val="110000"/>
              </a:lnSpc>
              <a:buFont typeface="Arial"/>
              <a:buChar char="•"/>
            </a:pPr>
            <a:r>
              <a:rPr lang="en-US" sz="1600" dirty="0">
                <a:latin typeface="Times"/>
                <a:cs typeface="Times"/>
              </a:rPr>
              <a:t>Influx in all categories</a:t>
            </a:r>
          </a:p>
          <a:p>
            <a:pPr marL="285750" lvl="0" indent="-285750">
              <a:lnSpc>
                <a:spcPct val="110000"/>
              </a:lnSpc>
              <a:buFont typeface="Arial"/>
              <a:buChar char="•"/>
            </a:pPr>
            <a:r>
              <a:rPr lang="en-US" sz="1600" dirty="0">
                <a:latin typeface="Times"/>
                <a:cs typeface="Times"/>
              </a:rPr>
              <a:t>Young population</a:t>
            </a:r>
          </a:p>
          <a:p>
            <a:pPr>
              <a:lnSpc>
                <a:spcPct val="110000"/>
              </a:lnSpc>
            </a:pPr>
            <a:endParaRPr lang="sv-SE" sz="1600" dirty="0">
              <a:latin typeface="Times"/>
              <a:cs typeface="Times"/>
            </a:endParaRPr>
          </a:p>
          <a:p>
            <a:pPr>
              <a:lnSpc>
                <a:spcPct val="110000"/>
              </a:lnSpc>
            </a:pPr>
            <a:endParaRPr lang="sv-SE" sz="1600" dirty="0">
              <a:latin typeface="Times"/>
              <a:cs typeface="Times"/>
            </a:endParaRPr>
          </a:p>
        </p:txBody>
      </p:sp>
      <p:pic>
        <p:nvPicPr>
          <p:cNvPr id="8" name="Bildobjekt 7" descr="Befolkning.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0700" y="1903841"/>
            <a:ext cx="3581551" cy="666135"/>
          </a:xfrm>
          <a:prstGeom prst="rect">
            <a:avLst/>
          </a:prstGeom>
        </p:spPr>
      </p:pic>
      <p:pic>
        <p:nvPicPr>
          <p:cNvPr id="11" name="Bildobjekt 10" descr="IMG_0761.jpg"/>
          <p:cNvPicPr>
            <a:picLocks noChangeAspect="1"/>
          </p:cNvPicPr>
          <p:nvPr/>
        </p:nvPicPr>
        <p:blipFill rotWithShape="1">
          <a:blip r:embed="rId4" cstate="screen">
            <a:extLst>
              <a:ext uri="{28A0092B-C50C-407E-A947-70E740481C1C}">
                <a14:useLocalDpi xmlns:a14="http://schemas.microsoft.com/office/drawing/2010/main"/>
              </a:ext>
            </a:extLst>
          </a:blip>
          <a:srcRect l="-2087"/>
          <a:stretch/>
        </p:blipFill>
        <p:spPr>
          <a:xfrm>
            <a:off x="4441825" y="0"/>
            <a:ext cx="4696689" cy="2871788"/>
          </a:xfrm>
          <a:prstGeom prst="rect">
            <a:avLst/>
          </a:prstGeom>
        </p:spPr>
      </p:pic>
      <p:pic>
        <p:nvPicPr>
          <p:cNvPr id="12" name="Bildobjekt 11" descr="IMG_0815.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3" y="0"/>
            <a:ext cx="4569688" cy="2871788"/>
          </a:xfrm>
          <a:prstGeom prst="rect">
            <a:avLst/>
          </a:prstGeom>
        </p:spPr>
      </p:pic>
      <p:pic>
        <p:nvPicPr>
          <p:cNvPr id="10" name="Bildobjekt 9" descr="Population.pd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8292" y="1820210"/>
            <a:ext cx="4208364" cy="943694"/>
          </a:xfrm>
          <a:prstGeom prst="rect">
            <a:avLst/>
          </a:prstGeom>
        </p:spPr>
      </p:pic>
    </p:spTree>
    <p:extLst>
      <p:ext uri="{BB962C8B-B14F-4D97-AF65-F5344CB8AC3E}">
        <p14:creationId xmlns:p14="http://schemas.microsoft.com/office/powerpoint/2010/main" val="49757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ilhak\Pictures\arbetskraft.jpg"/>
          <p:cNvPicPr>
            <a:picLocks noChangeAspect="1" noChangeArrowheads="1"/>
          </p:cNvPicPr>
          <p:nvPr/>
        </p:nvPicPr>
        <p:blipFill rotWithShape="1">
          <a:blip r:embed="rId3">
            <a:extLst>
              <a:ext uri="{28A0092B-C50C-407E-A947-70E740481C1C}">
                <a14:useLocalDpi xmlns:a14="http://schemas.microsoft.com/office/drawing/2010/main" val="0"/>
              </a:ext>
            </a:extLst>
          </a:blip>
          <a:srcRect t="28468" b="24345"/>
          <a:stretch/>
        </p:blipFill>
        <p:spPr bwMode="auto">
          <a:xfrm>
            <a:off x="0" y="0"/>
            <a:ext cx="9144000" cy="2876549"/>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457817" y="3074934"/>
            <a:ext cx="6422298" cy="400110"/>
          </a:xfrm>
          <a:prstGeom prst="rect">
            <a:avLst/>
          </a:prstGeom>
          <a:noFill/>
        </p:spPr>
        <p:txBody>
          <a:bodyPr wrap="square" rtlCol="0">
            <a:spAutoFit/>
          </a:bodyPr>
          <a:lstStyle/>
          <a:p>
            <a:r>
              <a:rPr lang="en-US" sz="2000" i="1" dirty="0">
                <a:latin typeface="Times"/>
                <a:cs typeface="Times"/>
              </a:rPr>
              <a:t>Qualified </a:t>
            </a:r>
            <a:r>
              <a:rPr lang="en-US" sz="2000" i="1" dirty="0" err="1">
                <a:latin typeface="Times"/>
                <a:cs typeface="Times"/>
              </a:rPr>
              <a:t>labour</a:t>
            </a:r>
            <a:endParaRPr lang="en-US" sz="2000" i="1" dirty="0">
              <a:latin typeface="Times"/>
              <a:cs typeface="Times"/>
            </a:endParaRPr>
          </a:p>
        </p:txBody>
      </p:sp>
      <p:sp>
        <p:nvSpPr>
          <p:cNvPr id="6" name="textruta 5"/>
          <p:cNvSpPr txBox="1"/>
          <p:nvPr/>
        </p:nvSpPr>
        <p:spPr>
          <a:xfrm>
            <a:off x="457817" y="3475044"/>
            <a:ext cx="7902326" cy="1569660"/>
          </a:xfrm>
          <a:prstGeom prst="rect">
            <a:avLst/>
          </a:prstGeom>
          <a:noFill/>
        </p:spPr>
        <p:txBody>
          <a:bodyPr wrap="square" rtlCol="0">
            <a:spAutoFit/>
          </a:bodyPr>
          <a:lstStyle/>
          <a:p>
            <a:pPr marL="285750" lvl="0" indent="-285750">
              <a:buFont typeface="Arial"/>
              <a:buChar char="•"/>
            </a:pPr>
            <a:r>
              <a:rPr lang="en-US" sz="1600" dirty="0">
                <a:latin typeface="Times"/>
                <a:cs typeface="Times"/>
              </a:rPr>
              <a:t>In </a:t>
            </a:r>
            <a:r>
              <a:rPr lang="en-US" sz="1600" dirty="0" err="1">
                <a:latin typeface="Times"/>
                <a:cs typeface="Times"/>
              </a:rPr>
              <a:t>Umeå</a:t>
            </a:r>
            <a:r>
              <a:rPr lang="en-US" sz="1600" dirty="0">
                <a:latin typeface="Times"/>
                <a:cs typeface="Times"/>
              </a:rPr>
              <a:t>, jobs are evenly divided between industry and the public sector</a:t>
            </a:r>
          </a:p>
          <a:p>
            <a:pPr marL="285750" lvl="0" indent="-285750">
              <a:buFont typeface="Arial"/>
              <a:buChar char="•"/>
            </a:pPr>
            <a:r>
              <a:rPr lang="en-US" sz="1600" dirty="0">
                <a:latin typeface="Times"/>
                <a:cs typeface="Times"/>
              </a:rPr>
              <a:t>The variety of educational institutions in the region – specialist high schools, several youth colleges, vocational training and the two universities – ensures plentiful access to qualified workforce</a:t>
            </a:r>
          </a:p>
          <a:p>
            <a:pPr marL="285750" lvl="0" indent="-285750">
              <a:buFont typeface="Arial"/>
              <a:buChar char="•"/>
            </a:pPr>
            <a:r>
              <a:rPr lang="en-US" sz="1600" dirty="0">
                <a:latin typeface="Times"/>
                <a:cs typeface="Times"/>
              </a:rPr>
              <a:t>Over 50% academic qualification and almost 90% high school education.</a:t>
            </a:r>
          </a:p>
          <a:p>
            <a:pPr marL="285750" lvl="0" indent="-285750">
              <a:buFont typeface="Arial"/>
              <a:buChar char="•"/>
            </a:pPr>
            <a:r>
              <a:rPr lang="en-US" sz="1600" dirty="0">
                <a:latin typeface="Times"/>
                <a:cs typeface="Times"/>
              </a:rPr>
              <a:t>Responsive universities can </a:t>
            </a:r>
            <a:r>
              <a:rPr lang="en-US" sz="1600" dirty="0" err="1">
                <a:latin typeface="Times"/>
                <a:cs typeface="Times"/>
              </a:rPr>
              <a:t>customise</a:t>
            </a:r>
            <a:r>
              <a:rPr lang="en-US" sz="1600" dirty="0">
                <a:latin typeface="Times"/>
                <a:cs typeface="Times"/>
              </a:rPr>
              <a:t> </a:t>
            </a:r>
            <a:r>
              <a:rPr lang="en-US" sz="1600" dirty="0" err="1">
                <a:latin typeface="Times"/>
                <a:cs typeface="Times"/>
              </a:rPr>
              <a:t>programmes</a:t>
            </a:r>
            <a:r>
              <a:rPr lang="en-US" sz="1600" dirty="0">
                <a:latin typeface="Times"/>
                <a:cs typeface="Times"/>
              </a:rPr>
              <a:t> to meet the market demand</a:t>
            </a:r>
          </a:p>
        </p:txBody>
      </p:sp>
      <p:pic>
        <p:nvPicPr>
          <p:cNvPr id="8" name="Bildobjekt 7" descr="Access to workforce.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700" y="1057222"/>
            <a:ext cx="4628200" cy="1959985"/>
          </a:xfrm>
          <a:prstGeom prst="rect">
            <a:avLst/>
          </a:prstGeom>
        </p:spPr>
      </p:pic>
    </p:spTree>
    <p:extLst>
      <p:ext uri="{BB962C8B-B14F-4D97-AF65-F5344CB8AC3E}">
        <p14:creationId xmlns:p14="http://schemas.microsoft.com/office/powerpoint/2010/main" val="106120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bildmuseet_umea.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8824" y="-29295"/>
            <a:ext cx="4596673" cy="5172795"/>
          </a:xfrm>
          <a:prstGeom prst="rect">
            <a:avLst/>
          </a:prstGeom>
        </p:spPr>
      </p:pic>
      <p:sp>
        <p:nvSpPr>
          <p:cNvPr id="5" name="textruta 4"/>
          <p:cNvSpPr txBox="1"/>
          <p:nvPr/>
        </p:nvSpPr>
        <p:spPr>
          <a:xfrm>
            <a:off x="457200" y="1972197"/>
            <a:ext cx="6422298" cy="738664"/>
          </a:xfrm>
          <a:prstGeom prst="rect">
            <a:avLst/>
          </a:prstGeom>
          <a:noFill/>
        </p:spPr>
        <p:txBody>
          <a:bodyPr wrap="square" rtlCol="0">
            <a:spAutoFit/>
          </a:bodyPr>
          <a:lstStyle/>
          <a:p>
            <a:r>
              <a:rPr lang="en-US" sz="2100" i="1" dirty="0">
                <a:latin typeface="Times"/>
                <a:cs typeface="Times"/>
              </a:rPr>
              <a:t>A growing </a:t>
            </a:r>
            <a:r>
              <a:rPr lang="en-US" sz="2100" i="1" dirty="0" err="1">
                <a:latin typeface="Times"/>
                <a:cs typeface="Times"/>
              </a:rPr>
              <a:t>Umeå</a:t>
            </a:r>
            <a:r>
              <a:rPr lang="en-US" sz="2100" i="1" dirty="0">
                <a:latin typeface="Times"/>
                <a:cs typeface="Times"/>
              </a:rPr>
              <a:t> </a:t>
            </a:r>
          </a:p>
          <a:p>
            <a:r>
              <a:rPr lang="en-US" sz="2100" i="1" dirty="0">
                <a:latin typeface="Times"/>
                <a:cs typeface="Times"/>
              </a:rPr>
              <a:t>– equal and sustainable </a:t>
            </a:r>
          </a:p>
        </p:txBody>
      </p:sp>
      <p:sp>
        <p:nvSpPr>
          <p:cNvPr id="6" name="textruta 5"/>
          <p:cNvSpPr txBox="1"/>
          <p:nvPr/>
        </p:nvSpPr>
        <p:spPr>
          <a:xfrm>
            <a:off x="457202" y="2710861"/>
            <a:ext cx="3590631" cy="2529923"/>
          </a:xfrm>
          <a:prstGeom prst="rect">
            <a:avLst/>
          </a:prstGeom>
          <a:noFill/>
        </p:spPr>
        <p:txBody>
          <a:bodyPr wrap="square" rtlCol="0">
            <a:spAutoFit/>
          </a:bodyPr>
          <a:lstStyle/>
          <a:p>
            <a:pPr marL="285750" lvl="0" indent="-285750">
              <a:lnSpc>
                <a:spcPct val="110000"/>
              </a:lnSpc>
              <a:buFont typeface="Arial"/>
              <a:buChar char="•"/>
            </a:pPr>
            <a:r>
              <a:rPr lang="en-US" sz="1600" dirty="0" err="1">
                <a:latin typeface="Times"/>
                <a:cs typeface="Times"/>
              </a:rPr>
              <a:t>Umeå</a:t>
            </a:r>
            <a:r>
              <a:rPr lang="en-US" sz="1600" dirty="0">
                <a:latin typeface="Times"/>
                <a:cs typeface="Times"/>
              </a:rPr>
              <a:t> aims to grow vertically – not horizontally</a:t>
            </a:r>
          </a:p>
          <a:p>
            <a:pPr marL="285750" lvl="0" indent="-285750">
              <a:lnSpc>
                <a:spcPct val="110000"/>
              </a:lnSpc>
              <a:buFont typeface="Arial"/>
              <a:buChar char="•"/>
            </a:pPr>
            <a:r>
              <a:rPr lang="en-US" sz="1600" dirty="0">
                <a:latin typeface="Times"/>
                <a:cs typeface="Times"/>
              </a:rPr>
              <a:t>1,337 new homes in 2018; close to the record from 1992</a:t>
            </a:r>
          </a:p>
          <a:p>
            <a:pPr marL="285750" lvl="0" indent="-285750">
              <a:lnSpc>
                <a:spcPct val="110000"/>
              </a:lnSpc>
              <a:buFont typeface="Arial"/>
              <a:buChar char="•"/>
            </a:pPr>
            <a:r>
              <a:rPr lang="en-US" sz="1600" dirty="0">
                <a:latin typeface="Times"/>
                <a:cs typeface="Times"/>
              </a:rPr>
              <a:t>The largest city in Sweden with no socially deprived communities</a:t>
            </a:r>
          </a:p>
          <a:p>
            <a:pPr marL="285750" lvl="0" indent="-285750">
              <a:lnSpc>
                <a:spcPct val="110000"/>
              </a:lnSpc>
              <a:buFont typeface="Arial"/>
              <a:buChar char="•"/>
            </a:pPr>
            <a:r>
              <a:rPr lang="en-US" sz="1600" dirty="0">
                <a:latin typeface="Times"/>
                <a:cs typeface="Times"/>
              </a:rPr>
              <a:t>Equality is an explicit strategy to create security and well-being</a:t>
            </a:r>
          </a:p>
          <a:p>
            <a:pPr>
              <a:lnSpc>
                <a:spcPct val="110000"/>
              </a:lnSpc>
            </a:pPr>
            <a:endParaRPr lang="sv-SE" sz="1600" dirty="0">
              <a:latin typeface="Times"/>
              <a:cs typeface="Times"/>
            </a:endParaRPr>
          </a:p>
        </p:txBody>
      </p:sp>
      <p:pic>
        <p:nvPicPr>
          <p:cNvPr id="9" name="Bildobjekt 8" descr="Urban Developement.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0067" y="237072"/>
            <a:ext cx="4847271" cy="2035509"/>
          </a:xfrm>
          <a:prstGeom prst="rect">
            <a:avLst/>
          </a:prstGeom>
        </p:spPr>
      </p:pic>
    </p:spTree>
    <p:extLst>
      <p:ext uri="{BB962C8B-B14F-4D97-AF65-F5344CB8AC3E}">
        <p14:creationId xmlns:p14="http://schemas.microsoft.com/office/powerpoint/2010/main" val="332901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nik-macmillan-28030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5648674" cy="2876551"/>
          </a:xfrm>
          <a:prstGeom prst="rect">
            <a:avLst/>
          </a:prstGeom>
        </p:spPr>
      </p:pic>
      <p:sp>
        <p:nvSpPr>
          <p:cNvPr id="5" name="Rektangel 4"/>
          <p:cNvSpPr/>
          <p:nvPr/>
        </p:nvSpPr>
        <p:spPr>
          <a:xfrm>
            <a:off x="457200" y="3059540"/>
            <a:ext cx="8299650" cy="415498"/>
          </a:xfrm>
          <a:prstGeom prst="rect">
            <a:avLst/>
          </a:prstGeom>
        </p:spPr>
        <p:txBody>
          <a:bodyPr wrap="square">
            <a:spAutoFit/>
          </a:bodyPr>
          <a:lstStyle/>
          <a:p>
            <a:r>
              <a:rPr lang="en-US" sz="2100" i="1" dirty="0">
                <a:latin typeface="Times"/>
                <a:cs typeface="Times"/>
              </a:rPr>
              <a:t>“In </a:t>
            </a:r>
            <a:r>
              <a:rPr lang="en-US" sz="2100" i="1" dirty="0" err="1">
                <a:latin typeface="Times"/>
                <a:cs typeface="Times"/>
              </a:rPr>
              <a:t>Umeå</a:t>
            </a:r>
            <a:r>
              <a:rPr lang="en-US" sz="2100" i="1" dirty="0">
                <a:latin typeface="Times"/>
                <a:cs typeface="Times"/>
              </a:rPr>
              <a:t> we’re never better than when we work together”</a:t>
            </a:r>
          </a:p>
        </p:txBody>
      </p:sp>
      <p:sp>
        <p:nvSpPr>
          <p:cNvPr id="6" name="Rektangel 5"/>
          <p:cNvSpPr/>
          <p:nvPr/>
        </p:nvSpPr>
        <p:spPr>
          <a:xfrm>
            <a:off x="457200" y="3477647"/>
            <a:ext cx="4937366" cy="900759"/>
          </a:xfrm>
          <a:prstGeom prst="rect">
            <a:avLst/>
          </a:prstGeom>
        </p:spPr>
        <p:txBody>
          <a:bodyPr wrap="square">
            <a:spAutoFit/>
          </a:bodyPr>
          <a:lstStyle/>
          <a:p>
            <a:pPr marL="285750" lvl="0" indent="-285750">
              <a:lnSpc>
                <a:spcPct val="110000"/>
              </a:lnSpc>
              <a:buFont typeface="Arial"/>
              <a:buChar char="•"/>
            </a:pPr>
            <a:r>
              <a:rPr lang="en-US" sz="1600" dirty="0">
                <a:latin typeface="Times"/>
                <a:cs typeface="Times"/>
              </a:rPr>
              <a:t>Business and the public good thrive with mutual trust</a:t>
            </a:r>
          </a:p>
          <a:p>
            <a:pPr marL="285750" lvl="0" indent="-285750">
              <a:lnSpc>
                <a:spcPct val="110000"/>
              </a:lnSpc>
              <a:buFont typeface="Arial"/>
              <a:buChar char="•"/>
            </a:pPr>
            <a:r>
              <a:rPr lang="en-US" sz="1600" dirty="0">
                <a:latin typeface="Times"/>
                <a:cs typeface="Times"/>
              </a:rPr>
              <a:t>The ability to collaborate is one of the scientific explanations for </a:t>
            </a:r>
            <a:r>
              <a:rPr lang="en-US" sz="1600" dirty="0" err="1">
                <a:latin typeface="Times"/>
                <a:cs typeface="Times"/>
              </a:rPr>
              <a:t>Umeå’s</a:t>
            </a:r>
            <a:r>
              <a:rPr lang="en-US" sz="1600" dirty="0">
                <a:latin typeface="Times"/>
                <a:cs typeface="Times"/>
              </a:rPr>
              <a:t> rapid growth</a:t>
            </a:r>
          </a:p>
        </p:txBody>
      </p:sp>
      <p:pic>
        <p:nvPicPr>
          <p:cNvPr id="7" name="Bildobjekt 6" descr="umea-kommun-byggledare-1025-redigera.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3589" y="-2"/>
            <a:ext cx="4570413" cy="2876551"/>
          </a:xfrm>
          <a:prstGeom prst="rect">
            <a:avLst/>
          </a:prstGeom>
        </p:spPr>
      </p:pic>
      <p:pic>
        <p:nvPicPr>
          <p:cNvPr id="10" name="Bildobjekt 9" descr="Collaboration is key.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4515" y="980989"/>
            <a:ext cx="5139617" cy="1779430"/>
          </a:xfrm>
          <a:prstGeom prst="rect">
            <a:avLst/>
          </a:prstGeom>
        </p:spPr>
      </p:pic>
    </p:spTree>
    <p:extLst>
      <p:ext uri="{BB962C8B-B14F-4D97-AF65-F5344CB8AC3E}">
        <p14:creationId xmlns:p14="http://schemas.microsoft.com/office/powerpoint/2010/main" val="89233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IMG_2629.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2876550"/>
          </a:xfrm>
          <a:prstGeom prst="rect">
            <a:avLst/>
          </a:prstGeom>
        </p:spPr>
      </p:pic>
      <p:sp>
        <p:nvSpPr>
          <p:cNvPr id="9" name="Rektangel 8"/>
          <p:cNvSpPr/>
          <p:nvPr/>
        </p:nvSpPr>
        <p:spPr>
          <a:xfrm>
            <a:off x="457200" y="3059540"/>
            <a:ext cx="6847505" cy="738664"/>
          </a:xfrm>
          <a:prstGeom prst="rect">
            <a:avLst/>
          </a:prstGeom>
        </p:spPr>
        <p:txBody>
          <a:bodyPr wrap="square">
            <a:spAutoFit/>
          </a:bodyPr>
          <a:lstStyle/>
          <a:p>
            <a:r>
              <a:rPr lang="en-US" sz="2100" i="1" dirty="0">
                <a:latin typeface="Times"/>
                <a:cs typeface="Times"/>
              </a:rPr>
              <a:t>Umeå University and SLU offer a developing environment that strengthens Sweden</a:t>
            </a:r>
            <a:endParaRPr lang="en-US" sz="2100" dirty="0">
              <a:latin typeface="Times"/>
              <a:cs typeface="Time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33" y="1768074"/>
            <a:ext cx="57308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ktangel 9"/>
          <p:cNvSpPr/>
          <p:nvPr/>
        </p:nvSpPr>
        <p:spPr>
          <a:xfrm>
            <a:off x="457200" y="3791256"/>
            <a:ext cx="7781583" cy="1171603"/>
          </a:xfrm>
          <a:prstGeom prst="rect">
            <a:avLst/>
          </a:prstGeom>
        </p:spPr>
        <p:txBody>
          <a:bodyPr wrap="square">
            <a:spAutoFit/>
          </a:bodyPr>
          <a:lstStyle/>
          <a:p>
            <a:pPr marL="285750" indent="-285750">
              <a:lnSpc>
                <a:spcPct val="110000"/>
              </a:lnSpc>
              <a:buFont typeface="Arial"/>
              <a:buChar char="•"/>
            </a:pPr>
            <a:r>
              <a:rPr lang="en-US" sz="1600" dirty="0">
                <a:latin typeface="Times"/>
                <a:cs typeface="Times"/>
              </a:rPr>
              <a:t>Two universities; </a:t>
            </a:r>
            <a:r>
              <a:rPr lang="en-US" sz="1600" dirty="0" err="1">
                <a:latin typeface="Times"/>
                <a:cs typeface="Times"/>
              </a:rPr>
              <a:t>Umeå</a:t>
            </a:r>
            <a:r>
              <a:rPr lang="en-US" sz="1600" dirty="0">
                <a:latin typeface="Times"/>
                <a:cs typeface="Times"/>
              </a:rPr>
              <a:t> University and the Swedish University of Agricultural Sciences</a:t>
            </a:r>
          </a:p>
          <a:p>
            <a:pPr marL="285750" indent="-285750">
              <a:lnSpc>
                <a:spcPct val="110000"/>
              </a:lnSpc>
              <a:buFont typeface="Arial"/>
              <a:buChar char="•"/>
            </a:pPr>
            <a:r>
              <a:rPr lang="en-US" sz="1600" dirty="0">
                <a:latin typeface="Times"/>
                <a:cs typeface="Times"/>
              </a:rPr>
              <a:t>Umeå University is a full-scope university with around 34,000 students and </a:t>
            </a:r>
            <a:br>
              <a:rPr lang="en-US" sz="1600" dirty="0">
                <a:latin typeface="Times"/>
                <a:cs typeface="Times"/>
              </a:rPr>
            </a:br>
            <a:r>
              <a:rPr lang="en-US" sz="1600" dirty="0">
                <a:latin typeface="Times"/>
                <a:cs typeface="Times"/>
              </a:rPr>
              <a:t>just over 4,0000 employees </a:t>
            </a:r>
          </a:p>
          <a:p>
            <a:pPr marL="285750" indent="-285750">
              <a:lnSpc>
                <a:spcPct val="110000"/>
              </a:lnSpc>
              <a:buFont typeface="Arial"/>
              <a:buChar char="•"/>
            </a:pPr>
            <a:r>
              <a:rPr lang="en-US" sz="1600" dirty="0">
                <a:latin typeface="Times"/>
                <a:cs typeface="Times"/>
              </a:rPr>
              <a:t>Strong scientific environment and world-leading </a:t>
            </a:r>
            <a:r>
              <a:rPr lang="en-US" sz="1600" dirty="0" err="1">
                <a:latin typeface="Times"/>
                <a:cs typeface="Times"/>
              </a:rPr>
              <a:t>programmes</a:t>
            </a:r>
            <a:endParaRPr lang="en-US" sz="1600" dirty="0">
              <a:latin typeface="Times"/>
              <a:cs typeface="Times"/>
            </a:endParaRPr>
          </a:p>
        </p:txBody>
      </p:sp>
    </p:spTree>
    <p:extLst>
      <p:ext uri="{BB962C8B-B14F-4D97-AF65-F5344CB8AC3E}">
        <p14:creationId xmlns:p14="http://schemas.microsoft.com/office/powerpoint/2010/main" val="378407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IMG_7436.jpg"/>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 y="-859688"/>
            <a:ext cx="9144000" cy="3736237"/>
          </a:xfrm>
          <a:prstGeom prst="rect">
            <a:avLst/>
          </a:prstGeom>
        </p:spPr>
      </p:pic>
      <p:sp>
        <p:nvSpPr>
          <p:cNvPr id="3" name="Rektangel 2"/>
          <p:cNvSpPr/>
          <p:nvPr/>
        </p:nvSpPr>
        <p:spPr>
          <a:xfrm>
            <a:off x="460531" y="3059540"/>
            <a:ext cx="4981227" cy="415498"/>
          </a:xfrm>
          <a:prstGeom prst="rect">
            <a:avLst/>
          </a:prstGeom>
        </p:spPr>
        <p:txBody>
          <a:bodyPr wrap="square">
            <a:spAutoFit/>
          </a:bodyPr>
          <a:lstStyle/>
          <a:p>
            <a:r>
              <a:rPr lang="en-US" sz="2100" i="1" dirty="0" err="1">
                <a:latin typeface="Times"/>
                <a:cs typeface="Times"/>
              </a:rPr>
              <a:t>Umeå</a:t>
            </a:r>
            <a:r>
              <a:rPr lang="en-US" sz="2100" i="1" dirty="0">
                <a:latin typeface="Times"/>
                <a:cs typeface="Times"/>
              </a:rPr>
              <a:t> industries – innovative by tradition</a:t>
            </a:r>
            <a:endParaRPr lang="en-US" sz="2100" dirty="0">
              <a:latin typeface="Times"/>
              <a:cs typeface="Times"/>
            </a:endParaRPr>
          </a:p>
        </p:txBody>
      </p:sp>
      <p:sp>
        <p:nvSpPr>
          <p:cNvPr id="6" name="textruta 5"/>
          <p:cNvSpPr txBox="1"/>
          <p:nvPr/>
        </p:nvSpPr>
        <p:spPr>
          <a:xfrm>
            <a:off x="457199" y="3480667"/>
            <a:ext cx="7587344" cy="1426929"/>
          </a:xfrm>
          <a:prstGeom prst="rect">
            <a:avLst/>
          </a:prstGeom>
          <a:noFill/>
          <a:ln>
            <a:noFill/>
          </a:ln>
        </p:spPr>
        <p:txBody>
          <a:bodyPr wrap="square" rtlCol="0">
            <a:spAutoFit/>
            <a:scene3d>
              <a:camera prst="orthographicFront"/>
              <a:lightRig rig="threePt" dir="t"/>
            </a:scene3d>
            <a:sp3d>
              <a:contourClr>
                <a:schemeClr val="tx1"/>
              </a:contourClr>
            </a:sp3d>
          </a:bodyPr>
          <a:lstStyle/>
          <a:p>
            <a:pPr marL="285750" lvl="0" indent="-285750">
              <a:lnSpc>
                <a:spcPct val="110000"/>
              </a:lnSpc>
              <a:buFont typeface="Arial"/>
              <a:buChar char="•"/>
            </a:pPr>
            <a:r>
              <a:rPr lang="en-US" sz="1600" dirty="0">
                <a:latin typeface="Times"/>
                <a:cs typeface="Times"/>
              </a:rPr>
              <a:t>Volvo – large-scale production of truck cabs</a:t>
            </a:r>
          </a:p>
          <a:p>
            <a:pPr marL="285750" lvl="0" indent="-285750">
              <a:lnSpc>
                <a:spcPct val="110000"/>
              </a:lnSpc>
              <a:buFont typeface="Arial"/>
              <a:buChar char="•"/>
            </a:pPr>
            <a:r>
              <a:rPr lang="en-US" sz="1600" dirty="0" err="1">
                <a:latin typeface="Times"/>
                <a:cs typeface="Times"/>
              </a:rPr>
              <a:t>Ålö</a:t>
            </a:r>
            <a:r>
              <a:rPr lang="en-US" sz="1600" dirty="0">
                <a:latin typeface="Times"/>
                <a:cs typeface="Times"/>
              </a:rPr>
              <a:t> – the world’s largest manufacturer of front-end loaders</a:t>
            </a:r>
          </a:p>
          <a:p>
            <a:pPr marL="285750" lvl="0" indent="-285750">
              <a:lnSpc>
                <a:spcPct val="110000"/>
              </a:lnSpc>
              <a:buFont typeface="Arial"/>
              <a:buChar char="•"/>
            </a:pPr>
            <a:r>
              <a:rPr lang="en-US" sz="1600" dirty="0">
                <a:latin typeface="Times"/>
                <a:cs typeface="Times"/>
              </a:rPr>
              <a:t>Komatsu Forest – world-leading player within the forestry industry</a:t>
            </a:r>
          </a:p>
          <a:p>
            <a:pPr marL="285750" lvl="0" indent="-285750">
              <a:lnSpc>
                <a:spcPct val="110000"/>
              </a:lnSpc>
              <a:buFont typeface="Arial"/>
              <a:buChar char="•"/>
            </a:pPr>
            <a:r>
              <a:rPr lang="en-US" sz="1600" dirty="0" err="1">
                <a:latin typeface="Times"/>
                <a:cs typeface="Times"/>
              </a:rPr>
              <a:t>Cytiva</a:t>
            </a:r>
            <a:r>
              <a:rPr lang="en-US" sz="1600" dirty="0">
                <a:latin typeface="Times"/>
                <a:cs typeface="Times"/>
              </a:rPr>
              <a:t> Umeå – world leading manufacturer of high-tech instruments and systems for medical research and production of vaccines and biological treatments</a:t>
            </a:r>
          </a:p>
        </p:txBody>
      </p:sp>
      <p:pic>
        <p:nvPicPr>
          <p:cNvPr id="7" name="Bildobjekt 6" descr="Industrial Capital.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700" y="1073275"/>
            <a:ext cx="7114036" cy="1672935"/>
          </a:xfrm>
          <a:prstGeom prst="rect">
            <a:avLst/>
          </a:prstGeom>
        </p:spPr>
      </p:pic>
    </p:spTree>
    <p:extLst>
      <p:ext uri="{BB962C8B-B14F-4D97-AF65-F5344CB8AC3E}">
        <p14:creationId xmlns:p14="http://schemas.microsoft.com/office/powerpoint/2010/main" val="218668545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3724</Words>
  <Application>Microsoft Office PowerPoint</Application>
  <PresentationFormat>Bildspel på skärmen (16:9)</PresentationFormat>
  <Paragraphs>299</Paragraphs>
  <Slides>16</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Times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Racer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Racer</dc:creator>
  <cp:lastModifiedBy>Maria Lidberg</cp:lastModifiedBy>
  <cp:revision>51</cp:revision>
  <dcterms:created xsi:type="dcterms:W3CDTF">2017-09-25T09:42:25Z</dcterms:created>
  <dcterms:modified xsi:type="dcterms:W3CDTF">2023-02-16T13:36:39Z</dcterms:modified>
</cp:coreProperties>
</file>