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8" r:id="rId11"/>
    <p:sldId id="265" r:id="rId12"/>
    <p:sldId id="266" r:id="rId13"/>
    <p:sldId id="267" r:id="rId14"/>
    <p:sldId id="269" r:id="rId15"/>
    <p:sldId id="270" r:id="rId16"/>
    <p:sldId id="271" r:id="rId17"/>
  </p:sldIdLst>
  <p:sldSz cx="9144000" cy="5143500" type="screen16x9"/>
  <p:notesSz cx="6858000" cy="9144000"/>
  <p:defaultTex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9">
          <p15:clr>
            <a:srgbClr val="A4A3A4"/>
          </p15:clr>
        </p15:guide>
        <p15:guide id="2" pos="29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019" autoAdjust="0"/>
    <p:restoredTop sz="57959" autoAdjust="0"/>
  </p:normalViewPr>
  <p:slideViewPr>
    <p:cSldViewPr snapToGrid="0" snapToObjects="1" showGuides="1">
      <p:cViewPr varScale="1">
        <p:scale>
          <a:sx n="87" d="100"/>
          <a:sy n="87" d="100"/>
        </p:scale>
        <p:origin x="1902" y="96"/>
      </p:cViewPr>
      <p:guideLst>
        <p:guide orient="horz" pos="1809"/>
        <p:guide pos="291"/>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a Lidberg" userId="9ee88ee8-9279-4129-9d86-d2d9061c4ecc" providerId="ADAL" clId="{A4B49357-5E89-4CB4-9F09-5AF293061D3F}"/>
    <pc:docChg chg="undo redo custSel modSld">
      <pc:chgData name="Maria Lidberg" userId="9ee88ee8-9279-4129-9d86-d2d9061c4ecc" providerId="ADAL" clId="{A4B49357-5E89-4CB4-9F09-5AF293061D3F}" dt="2023-02-16T14:00:25.504" v="27" actId="20577"/>
      <pc:docMkLst>
        <pc:docMk/>
      </pc:docMkLst>
      <pc:sldChg chg="modSp mod modNotesTx">
        <pc:chgData name="Maria Lidberg" userId="9ee88ee8-9279-4129-9d86-d2d9061c4ecc" providerId="ADAL" clId="{A4B49357-5E89-4CB4-9F09-5AF293061D3F}" dt="2023-02-16T14:00:25.504" v="27" actId="20577"/>
        <pc:sldMkLst>
          <pc:docMk/>
          <pc:sldMk cId="2186685454" sldId="264"/>
        </pc:sldMkLst>
        <pc:spChg chg="mod">
          <ac:chgData name="Maria Lidberg" userId="9ee88ee8-9279-4129-9d86-d2d9061c4ecc" providerId="ADAL" clId="{A4B49357-5E89-4CB4-9F09-5AF293061D3F}" dt="2023-02-16T14:00:25.504" v="27" actId="20577"/>
          <ac:spMkLst>
            <pc:docMk/>
            <pc:sldMk cId="2186685454" sldId="264"/>
            <ac:spMk id="6"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87F5E00-09C3-1C46-8C37-E117BE0FB39E}" type="datetimeFigureOut">
              <a:rPr lang="sv-SE" smtClean="0"/>
              <a:t>2023-02-16</a:t>
            </a:fld>
            <a:endParaRPr lang="sv-SE"/>
          </a:p>
        </p:txBody>
      </p:sp>
      <p:sp>
        <p:nvSpPr>
          <p:cNvPr id="4" name="Platshållare för bildobjekt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5706593-1D8F-9246-AD15-67C6A3A46258}" type="slidenum">
              <a:rPr lang="sv-SE" smtClean="0"/>
              <a:t>‹#›</a:t>
            </a:fld>
            <a:endParaRPr lang="sv-SE"/>
          </a:p>
        </p:txBody>
      </p:sp>
    </p:spTree>
    <p:extLst>
      <p:ext uri="{BB962C8B-B14F-4D97-AF65-F5344CB8AC3E}">
        <p14:creationId xmlns:p14="http://schemas.microsoft.com/office/powerpoint/2010/main" val="244217761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Umeå ligger i norra Sverige</a:t>
            </a:r>
            <a:r>
              <a:rPr lang="sv-SE" baseline="0" dirty="0"/>
              <a:t> </a:t>
            </a:r>
            <a:r>
              <a:rPr lang="sv-SE" dirty="0"/>
              <a:t>på 63 breddgraden. </a:t>
            </a:r>
          </a:p>
          <a:p>
            <a:r>
              <a:rPr lang="sv-SE" baseline="0" dirty="0"/>
              <a:t>Golfströmmen möjliggör ett bra klimat med fyra årstider.</a:t>
            </a:r>
          </a:p>
          <a:p>
            <a:r>
              <a:rPr lang="sv-SE" baseline="0" dirty="0"/>
              <a:t>Umeå ligger ca 40 mil söder om Polcirkeln</a:t>
            </a:r>
          </a:p>
          <a:p>
            <a:pPr marL="0" marR="0" indent="0" algn="l" defTabSz="4572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mn-lt"/>
                <a:ea typeface="+mn-ea"/>
                <a:cs typeface="+mn-cs"/>
              </a:rPr>
              <a:t>Umeå ligger i landskapet Västerbotten och är residensstad i Västerbottens län.</a:t>
            </a:r>
          </a:p>
          <a:p>
            <a:r>
              <a:rPr lang="sv-SE" sz="1200" b="0" i="0" kern="1200" dirty="0">
                <a:solidFill>
                  <a:schemeClr val="tx1"/>
                </a:solidFill>
                <a:effectLst/>
                <a:latin typeface="+mn-lt"/>
                <a:ea typeface="+mn-ea"/>
                <a:cs typeface="+mn-cs"/>
              </a:rPr>
              <a:t>Antal soltimmar: 1 782 timmar/år</a:t>
            </a:r>
          </a:p>
          <a:p>
            <a:r>
              <a:rPr lang="sv-SE" sz="1200" b="0" i="0" kern="1200" dirty="0">
                <a:solidFill>
                  <a:schemeClr val="tx1"/>
                </a:solidFill>
                <a:effectLst/>
                <a:latin typeface="+mn-lt"/>
                <a:ea typeface="+mn-ea"/>
                <a:cs typeface="+mn-cs"/>
              </a:rPr>
              <a:t>Nederbörd: 668 mm/år</a:t>
            </a:r>
          </a:p>
          <a:p>
            <a:endParaRPr lang="sv-SE" sz="1200" b="0" i="0" kern="1200" dirty="0">
              <a:solidFill>
                <a:schemeClr val="tx1"/>
              </a:solidFill>
              <a:effectLst/>
              <a:latin typeface="+mn-lt"/>
              <a:ea typeface="+mn-ea"/>
              <a:cs typeface="+mn-cs"/>
            </a:endParaRPr>
          </a:p>
          <a:p>
            <a:endParaRPr lang="sv-SE" baseline="0" dirty="0"/>
          </a:p>
          <a:p>
            <a:r>
              <a:rPr lang="sv-SE" sz="1200" b="0" i="0" kern="1200" dirty="0">
                <a:solidFill>
                  <a:schemeClr val="tx1"/>
                </a:solidFill>
                <a:effectLst/>
                <a:latin typeface="+mn-lt"/>
                <a:ea typeface="+mn-ea"/>
                <a:cs typeface="+mn-cs"/>
              </a:rPr>
              <a:t>Antal invånare: 127 119 </a:t>
            </a:r>
          </a:p>
          <a:p>
            <a:r>
              <a:rPr lang="sv-SE" sz="1200" b="0" i="0" kern="1200" dirty="0">
                <a:solidFill>
                  <a:schemeClr val="tx1"/>
                </a:solidFill>
                <a:effectLst/>
                <a:latin typeface="+mn-lt"/>
                <a:ea typeface="+mn-ea"/>
                <a:cs typeface="+mn-cs"/>
              </a:rPr>
              <a:t>Medelålder: 39 år </a:t>
            </a:r>
          </a:p>
          <a:p>
            <a:r>
              <a:rPr lang="sv-SE" sz="1200" b="0" i="0" kern="1200" dirty="0">
                <a:solidFill>
                  <a:schemeClr val="tx1"/>
                </a:solidFill>
                <a:effectLst/>
                <a:latin typeface="+mn-lt"/>
                <a:ea typeface="+mn-ea"/>
                <a:cs typeface="+mn-cs"/>
              </a:rPr>
              <a:t>Antal företag: 14 583 </a:t>
            </a:r>
          </a:p>
          <a:p>
            <a:r>
              <a:rPr lang="sv-SE" sz="1200" b="0" i="0" kern="1200" dirty="0">
                <a:solidFill>
                  <a:schemeClr val="tx1"/>
                </a:solidFill>
                <a:effectLst/>
                <a:latin typeface="+mn-lt"/>
                <a:ea typeface="+mn-ea"/>
                <a:cs typeface="+mn-cs"/>
              </a:rPr>
              <a:t>Antal studenter: 33 979</a:t>
            </a:r>
            <a:endParaRPr lang="sv-SE" b="0" baseline="0" dirty="0"/>
          </a:p>
          <a:p>
            <a:endParaRPr lang="sv-SE" dirty="0"/>
          </a:p>
        </p:txBody>
      </p:sp>
      <p:sp>
        <p:nvSpPr>
          <p:cNvPr id="4" name="Platshållare för bildnummer 3"/>
          <p:cNvSpPr>
            <a:spLocks noGrp="1"/>
          </p:cNvSpPr>
          <p:nvPr>
            <p:ph type="sldNum" sz="quarter" idx="10"/>
          </p:nvPr>
        </p:nvSpPr>
        <p:spPr/>
        <p:txBody>
          <a:bodyPr/>
          <a:lstStyle/>
          <a:p>
            <a:fld id="{05706593-1D8F-9246-AD15-67C6A3A46258}" type="slidenum">
              <a:rPr lang="sv-SE" smtClean="0"/>
              <a:t>1</a:t>
            </a:fld>
            <a:endParaRPr lang="sv-SE"/>
          </a:p>
        </p:txBody>
      </p:sp>
    </p:spTree>
    <p:extLst>
      <p:ext uri="{BB962C8B-B14F-4D97-AF65-F5344CB8AC3E}">
        <p14:creationId xmlns:p14="http://schemas.microsoft.com/office/powerpoint/2010/main" val="25028239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err="1">
                <a:solidFill>
                  <a:schemeClr val="tx1"/>
                </a:solidFill>
                <a:effectLst/>
                <a:latin typeface="+mn-lt"/>
                <a:ea typeface="+mn-ea"/>
                <a:cs typeface="+mn-cs"/>
              </a:rPr>
              <a:t>It-branschen</a:t>
            </a:r>
            <a:r>
              <a:rPr lang="sv-SE" sz="1200" kern="1200" dirty="0">
                <a:solidFill>
                  <a:schemeClr val="tx1"/>
                </a:solidFill>
                <a:effectLst/>
                <a:latin typeface="+mn-lt"/>
                <a:ea typeface="+mn-ea"/>
                <a:cs typeface="+mn-cs"/>
              </a:rPr>
              <a:t> i Umeå har lång tradition.</a:t>
            </a:r>
          </a:p>
          <a:p>
            <a:r>
              <a:rPr lang="sv-SE" sz="1200" b="0" kern="1200" dirty="0">
                <a:solidFill>
                  <a:schemeClr val="tx1"/>
                </a:solidFill>
                <a:effectLst/>
                <a:latin typeface="+mn-lt"/>
                <a:ea typeface="+mn-ea"/>
                <a:cs typeface="+mn-cs"/>
              </a:rPr>
              <a:t>T</a:t>
            </a:r>
            <a:r>
              <a:rPr lang="sv-SE" sz="1200" kern="1200" dirty="0">
                <a:solidFill>
                  <a:schemeClr val="tx1"/>
                </a:solidFill>
                <a:effectLst/>
                <a:latin typeface="+mn-lt"/>
                <a:ea typeface="+mn-ea"/>
                <a:cs typeface="+mn-cs"/>
              </a:rPr>
              <a:t>illgång</a:t>
            </a:r>
            <a:r>
              <a:rPr lang="sv-SE" sz="1200" kern="1200" baseline="0" dirty="0">
                <a:solidFill>
                  <a:schemeClr val="tx1"/>
                </a:solidFill>
                <a:effectLst/>
                <a:latin typeface="+mn-lt"/>
                <a:ea typeface="+mn-ea"/>
                <a:cs typeface="+mn-cs"/>
              </a:rPr>
              <a:t> till kompetent arbetskraft från Umeå universitet har under lång tid borgat för en stark framväxt.</a:t>
            </a:r>
          </a:p>
          <a:p>
            <a:r>
              <a:rPr lang="sv-SE" sz="1200" kern="1200" dirty="0">
                <a:solidFill>
                  <a:schemeClr val="tx1"/>
                </a:solidFill>
                <a:effectLst/>
                <a:latin typeface="+mn-lt"/>
                <a:ea typeface="+mn-ea"/>
                <a:cs typeface="+mn-cs"/>
              </a:rPr>
              <a:t>De</a:t>
            </a:r>
            <a:r>
              <a:rPr lang="sv-SE" sz="1200" kern="1200" baseline="0" dirty="0">
                <a:solidFill>
                  <a:schemeClr val="tx1"/>
                </a:solidFill>
                <a:effectLst/>
                <a:latin typeface="+mn-lt"/>
                <a:ea typeface="+mn-ea"/>
                <a:cs typeface="+mn-cs"/>
              </a:rPr>
              <a:t> stora nationella konsultfirmorna finns såklart representerade i Umeå men också mer specialiserade företag. Många av de mobiltelefonlösningar som Sverige sålt internationellt har teknologi som utvecklats i Umeå.</a:t>
            </a:r>
          </a:p>
          <a:p>
            <a:r>
              <a:rPr lang="sv-SE" sz="1200" kern="1200" baseline="0" dirty="0">
                <a:solidFill>
                  <a:schemeClr val="tx1"/>
                </a:solidFill>
                <a:effectLst/>
                <a:latin typeface="+mn-lt"/>
                <a:ea typeface="+mn-ea"/>
                <a:cs typeface="+mn-cs"/>
              </a:rPr>
              <a:t>Idag är bredden stor inom </a:t>
            </a:r>
            <a:r>
              <a:rPr lang="sv-SE" sz="1200" kern="1200" baseline="0" dirty="0" err="1">
                <a:solidFill>
                  <a:schemeClr val="tx1"/>
                </a:solidFill>
                <a:effectLst/>
                <a:latin typeface="+mn-lt"/>
                <a:ea typeface="+mn-ea"/>
                <a:cs typeface="+mn-cs"/>
              </a:rPr>
              <a:t>it-branschen</a:t>
            </a:r>
            <a:r>
              <a:rPr lang="sv-SE" sz="1200" kern="1200" baseline="0" dirty="0">
                <a:solidFill>
                  <a:schemeClr val="tx1"/>
                </a:solidFill>
                <a:effectLst/>
                <a:latin typeface="+mn-lt"/>
                <a:ea typeface="+mn-ea"/>
                <a:cs typeface="+mn-cs"/>
              </a:rPr>
              <a:t> med företag inom </a:t>
            </a:r>
            <a:r>
              <a:rPr lang="sv-SE" sz="1200" kern="1200" baseline="0" dirty="0" err="1">
                <a:solidFill>
                  <a:schemeClr val="tx1"/>
                </a:solidFill>
                <a:effectLst/>
                <a:latin typeface="+mn-lt"/>
                <a:ea typeface="+mn-ea"/>
                <a:cs typeface="+mn-cs"/>
              </a:rPr>
              <a:t>fintech</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financial</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technologies</a:t>
            </a:r>
            <a:r>
              <a:rPr lang="sv-SE" sz="1200" kern="1200" baseline="0" dirty="0">
                <a:solidFill>
                  <a:schemeClr val="tx1"/>
                </a:solidFill>
                <a:effectLst/>
                <a:latin typeface="+mn-lt"/>
                <a:ea typeface="+mn-ea"/>
                <a:cs typeface="+mn-cs"/>
              </a:rPr>
              <a:t>), nya medialösningar och ett spännande spelutvecklingskluster. </a:t>
            </a:r>
          </a:p>
          <a:p>
            <a:endParaRPr lang="sv-SE" sz="120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sv-SE" sz="1200" kern="1200" baseline="0" dirty="0">
                <a:solidFill>
                  <a:schemeClr val="tx1"/>
                </a:solidFill>
                <a:effectLst/>
                <a:latin typeface="+mn-lt"/>
                <a:ea typeface="+mn-ea"/>
                <a:cs typeface="+mn-cs"/>
              </a:rPr>
              <a:t>Umeås bredband brukar lyftas fram som ett av världens snabbaste, vad inte många vet är att det i Umeå också finns et stadsnät för alla uppkopplade prylar, en förutsättning för tillväxt inom Internet </a:t>
            </a:r>
            <a:r>
              <a:rPr lang="sv-SE" sz="1200" kern="1200" baseline="0" dirty="0" err="1">
                <a:solidFill>
                  <a:schemeClr val="tx1"/>
                </a:solidFill>
                <a:effectLst/>
                <a:latin typeface="+mn-lt"/>
                <a:ea typeface="+mn-ea"/>
                <a:cs typeface="+mn-cs"/>
              </a:rPr>
              <a:t>of</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Things</a:t>
            </a:r>
            <a:r>
              <a:rPr lang="sv-SE" sz="1200" kern="1200" baseline="0" dirty="0">
                <a:solidFill>
                  <a:schemeClr val="tx1"/>
                </a:solidFill>
                <a:effectLst/>
                <a:latin typeface="+mn-lt"/>
                <a:ea typeface="+mn-ea"/>
                <a:cs typeface="+mn-cs"/>
              </a:rPr>
              <a:t>-området. </a:t>
            </a:r>
            <a:r>
              <a:rPr lang="sv-SE" sz="1200" b="0" kern="1200" baseline="0" dirty="0">
                <a:solidFill>
                  <a:schemeClr val="tx1"/>
                </a:solidFill>
                <a:effectLst/>
                <a:latin typeface="+mn-lt"/>
                <a:ea typeface="+mn-ea"/>
                <a:cs typeface="+mn-cs"/>
              </a:rPr>
              <a:t>Umeå är under 2019–2022 Sveriges första teststad för 5G.</a:t>
            </a:r>
          </a:p>
          <a:p>
            <a:endParaRPr lang="sv-SE" sz="1200" kern="1200" baseline="0" dirty="0">
              <a:solidFill>
                <a:schemeClr val="tx1"/>
              </a:solidFill>
              <a:effectLst/>
              <a:latin typeface="+mn-lt"/>
              <a:ea typeface="+mn-ea"/>
              <a:cs typeface="+mn-cs"/>
            </a:endParaRPr>
          </a:p>
          <a:p>
            <a:r>
              <a:rPr lang="sv-SE" sz="1200" kern="1200" baseline="0" dirty="0">
                <a:solidFill>
                  <a:schemeClr val="tx1"/>
                </a:solidFill>
                <a:effectLst/>
                <a:latin typeface="+mn-lt"/>
                <a:ea typeface="+mn-ea"/>
                <a:cs typeface="+mn-cs"/>
              </a:rPr>
              <a:t>Bland de framstående företagen kan nämnas Limes Audio som 2016 blev uppköpta av Google.</a:t>
            </a:r>
          </a:p>
          <a:p>
            <a:endParaRPr lang="sv-SE" sz="120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sv-SE" sz="1200" b="0" kern="1200" dirty="0">
                <a:solidFill>
                  <a:schemeClr val="tx1"/>
                </a:solidFill>
                <a:effectLst/>
                <a:latin typeface="+mn-lt"/>
                <a:ea typeface="+mn-ea"/>
                <a:cs typeface="+mn-cs"/>
              </a:rPr>
              <a:t>Umeåföretaget </a:t>
            </a:r>
            <a:r>
              <a:rPr lang="sv-SE" sz="1200" b="0" kern="1200" dirty="0" err="1">
                <a:solidFill>
                  <a:schemeClr val="tx1"/>
                </a:solidFill>
                <a:effectLst/>
                <a:latin typeface="+mn-lt"/>
                <a:ea typeface="+mn-ea"/>
                <a:cs typeface="+mn-cs"/>
              </a:rPr>
              <a:t>Coldwood</a:t>
            </a:r>
            <a:r>
              <a:rPr lang="sv-SE" sz="1200" b="0" kern="1200" dirty="0">
                <a:solidFill>
                  <a:schemeClr val="tx1"/>
                </a:solidFill>
                <a:effectLst/>
                <a:latin typeface="+mn-lt"/>
                <a:ea typeface="+mn-ea"/>
                <a:cs typeface="+mn-cs"/>
              </a:rPr>
              <a:t> </a:t>
            </a:r>
            <a:r>
              <a:rPr lang="sv-SE" sz="1200" b="0" kern="1200" dirty="0" err="1">
                <a:solidFill>
                  <a:schemeClr val="tx1"/>
                </a:solidFill>
                <a:effectLst/>
                <a:latin typeface="+mn-lt"/>
                <a:ea typeface="+mn-ea"/>
                <a:cs typeface="+mn-cs"/>
              </a:rPr>
              <a:t>Interactives</a:t>
            </a:r>
            <a:r>
              <a:rPr lang="sv-SE" sz="1200" b="0" kern="1200" dirty="0">
                <a:solidFill>
                  <a:schemeClr val="tx1"/>
                </a:solidFill>
                <a:effectLst/>
                <a:latin typeface="+mn-lt"/>
                <a:ea typeface="+mn-ea"/>
                <a:cs typeface="+mn-cs"/>
              </a:rPr>
              <a:t> spel </a:t>
            </a:r>
            <a:r>
              <a:rPr lang="sv-SE" sz="1200" b="0" kern="1200" dirty="0" err="1">
                <a:solidFill>
                  <a:schemeClr val="tx1"/>
                </a:solidFill>
                <a:effectLst/>
                <a:latin typeface="+mn-lt"/>
                <a:ea typeface="+mn-ea"/>
                <a:cs typeface="+mn-cs"/>
              </a:rPr>
              <a:t>Unravel</a:t>
            </a:r>
            <a:r>
              <a:rPr lang="sv-SE" sz="1200" b="0" kern="1200" dirty="0">
                <a:solidFill>
                  <a:schemeClr val="tx1"/>
                </a:solidFill>
                <a:effectLst/>
                <a:latin typeface="+mn-lt"/>
                <a:ea typeface="+mn-ea"/>
                <a:cs typeface="+mn-cs"/>
              </a:rPr>
              <a:t> har hyllats med priset Best </a:t>
            </a:r>
            <a:r>
              <a:rPr lang="sv-SE" sz="1200" b="0" kern="1200" dirty="0" err="1">
                <a:solidFill>
                  <a:schemeClr val="tx1"/>
                </a:solidFill>
                <a:effectLst/>
                <a:latin typeface="+mn-lt"/>
                <a:ea typeface="+mn-ea"/>
                <a:cs typeface="+mn-cs"/>
              </a:rPr>
              <a:t>Strategy</a:t>
            </a:r>
            <a:r>
              <a:rPr lang="sv-SE" sz="1200" b="0" kern="1200" dirty="0">
                <a:solidFill>
                  <a:schemeClr val="tx1"/>
                </a:solidFill>
                <a:effectLst/>
                <a:latin typeface="+mn-lt"/>
                <a:ea typeface="+mn-ea"/>
                <a:cs typeface="+mn-cs"/>
              </a:rPr>
              <a:t> Game vid </a:t>
            </a:r>
            <a:r>
              <a:rPr lang="sv-SE" sz="1200" b="0" kern="1200" dirty="0" err="1">
                <a:solidFill>
                  <a:schemeClr val="tx1"/>
                </a:solidFill>
                <a:effectLst/>
                <a:latin typeface="+mn-lt"/>
                <a:ea typeface="+mn-ea"/>
                <a:cs typeface="+mn-cs"/>
              </a:rPr>
              <a:t>Gamescom</a:t>
            </a:r>
            <a:r>
              <a:rPr lang="sv-SE" sz="1200" b="0" kern="1200" dirty="0">
                <a:solidFill>
                  <a:schemeClr val="tx1"/>
                </a:solidFill>
                <a:effectLst/>
                <a:latin typeface="+mn-lt"/>
                <a:ea typeface="+mn-ea"/>
                <a:cs typeface="+mn-cs"/>
              </a:rPr>
              <a:t>, världens största </a:t>
            </a:r>
            <a:r>
              <a:rPr lang="sv-SE" sz="1200" b="0" kern="1200" dirty="0" err="1">
                <a:solidFill>
                  <a:schemeClr val="tx1"/>
                </a:solidFill>
                <a:effectLst/>
                <a:latin typeface="+mn-lt"/>
                <a:ea typeface="+mn-ea"/>
                <a:cs typeface="+mn-cs"/>
              </a:rPr>
              <a:t>datorsspelmässa</a:t>
            </a:r>
            <a:r>
              <a:rPr lang="sv-SE" sz="1200" b="0" kern="1200" dirty="0">
                <a:solidFill>
                  <a:schemeClr val="tx1"/>
                </a:solidFill>
                <a:effectLst/>
                <a:latin typeface="+mn-lt"/>
                <a:ea typeface="+mn-ea"/>
                <a:cs typeface="+mn-cs"/>
              </a:rPr>
              <a:t>. Spelet </a:t>
            </a:r>
            <a:r>
              <a:rPr lang="sv-SE" sz="1200" b="0" kern="1200" dirty="0" err="1">
                <a:solidFill>
                  <a:schemeClr val="tx1"/>
                </a:solidFill>
                <a:effectLst/>
                <a:latin typeface="+mn-lt"/>
                <a:ea typeface="+mn-ea"/>
                <a:cs typeface="+mn-cs"/>
              </a:rPr>
              <a:t>Unravel</a:t>
            </a:r>
            <a:r>
              <a:rPr lang="sv-SE" sz="1200" b="0" kern="1200" dirty="0">
                <a:solidFill>
                  <a:schemeClr val="tx1"/>
                </a:solidFill>
                <a:effectLst/>
                <a:latin typeface="+mn-lt"/>
                <a:ea typeface="+mn-ea"/>
                <a:cs typeface="+mn-cs"/>
              </a:rPr>
              <a:t> </a:t>
            </a:r>
            <a:r>
              <a:rPr lang="sv-SE" sz="1200" b="0" kern="1200" dirty="0" err="1">
                <a:solidFill>
                  <a:schemeClr val="tx1"/>
                </a:solidFill>
                <a:effectLst/>
                <a:latin typeface="+mn-lt"/>
                <a:ea typeface="+mn-ea"/>
                <a:cs typeface="+mn-cs"/>
              </a:rPr>
              <a:t>Two</a:t>
            </a:r>
            <a:r>
              <a:rPr lang="sv-SE" sz="1200" b="0" kern="1200" dirty="0">
                <a:solidFill>
                  <a:schemeClr val="tx1"/>
                </a:solidFill>
                <a:effectLst/>
                <a:latin typeface="+mn-lt"/>
                <a:ea typeface="+mn-ea"/>
                <a:cs typeface="+mn-cs"/>
              </a:rPr>
              <a:t> belönades med en D.I.C.E. Award i kategorin Bästa familjespel 2018.</a:t>
            </a:r>
          </a:p>
          <a:p>
            <a:endParaRPr lang="sv-SE" sz="1200" b="0" kern="1200" baseline="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10"/>
          </p:nvPr>
        </p:nvSpPr>
        <p:spPr/>
        <p:txBody>
          <a:bodyPr/>
          <a:lstStyle/>
          <a:p>
            <a:fld id="{05706593-1D8F-9246-AD15-67C6A3A46258}" type="slidenum">
              <a:rPr lang="sv-SE" smtClean="0"/>
              <a:t>10</a:t>
            </a:fld>
            <a:endParaRPr lang="sv-SE"/>
          </a:p>
        </p:txBody>
      </p:sp>
    </p:spTree>
    <p:extLst>
      <p:ext uri="{BB962C8B-B14F-4D97-AF65-F5344CB8AC3E}">
        <p14:creationId xmlns:p14="http://schemas.microsoft.com/office/powerpoint/2010/main" val="5797242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Umeå ligger strategiskt beläget i norra Sverige, ett faktum som märks på stadens goda infrastruktur.</a:t>
            </a:r>
          </a:p>
          <a:p>
            <a:r>
              <a:rPr lang="sv-SE" sz="1200" kern="1200" dirty="0">
                <a:solidFill>
                  <a:schemeClr val="tx1"/>
                </a:solidFill>
                <a:effectLst/>
                <a:latin typeface="+mn-lt"/>
                <a:ea typeface="+mn-ea"/>
                <a:cs typeface="+mn-cs"/>
              </a:rPr>
              <a:t>Två Europavägar går genom staden, flygplatsen har många dagliga avgångar. Botniabanan erbjuder goda person och godstransporter och färjetrafiken</a:t>
            </a:r>
            <a:r>
              <a:rPr lang="sv-SE" sz="1200" kern="1200" baseline="0" dirty="0">
                <a:solidFill>
                  <a:schemeClr val="tx1"/>
                </a:solidFill>
                <a:effectLst/>
                <a:latin typeface="+mn-lt"/>
                <a:ea typeface="+mn-ea"/>
                <a:cs typeface="+mn-cs"/>
              </a:rPr>
              <a:t> över Kvarken.</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Umeå flygplats är Sveriges sjätte största. Över en miljon resenärer trafikerar Umeå flygplats per år, med en stadigvarande ökning. Sju flygbolag trafikerar flygplatsen,</a:t>
            </a:r>
            <a:r>
              <a:rPr lang="sv-SE" sz="1200" kern="1200" baseline="0" dirty="0">
                <a:solidFill>
                  <a:schemeClr val="tx1"/>
                </a:solidFill>
                <a:effectLst/>
                <a:latin typeface="+mn-lt"/>
                <a:ea typeface="+mn-ea"/>
                <a:cs typeface="+mn-cs"/>
              </a:rPr>
              <a:t> </a:t>
            </a:r>
            <a:r>
              <a:rPr lang="sv-SE" sz="1200" kern="1200" dirty="0">
                <a:solidFill>
                  <a:schemeClr val="tx1"/>
                </a:solidFill>
                <a:effectLst/>
                <a:latin typeface="+mn-lt"/>
                <a:ea typeface="+mn-ea"/>
                <a:cs typeface="+mn-cs"/>
              </a:rPr>
              <a:t>med direktflyg till Helsingfors, Arlanda och Bromma</a:t>
            </a:r>
            <a:r>
              <a:rPr lang="sv-SE" sz="1200" kern="1200" baseline="0" dirty="0">
                <a:solidFill>
                  <a:schemeClr val="tx1"/>
                </a:solidFill>
                <a:effectLst/>
                <a:latin typeface="+mn-lt"/>
                <a:ea typeface="+mn-ea"/>
                <a:cs typeface="+mn-cs"/>
              </a:rPr>
              <a:t> samt ett stort antal charterdestinationer. En fortsatt utbyggnad är planerad.</a:t>
            </a:r>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a:p>
            <a:r>
              <a:rPr lang="sv-SE" sz="1200" b="0" i="0" kern="1200" dirty="0">
                <a:solidFill>
                  <a:schemeClr val="tx1"/>
                </a:solidFill>
                <a:effectLst/>
                <a:latin typeface="+mn-lt"/>
                <a:ea typeface="+mn-ea"/>
                <a:cs typeface="+mn-cs"/>
              </a:rPr>
              <a:t>Umeå hamn är en av de största hamnarna i norra Skandinavien med en årlig godshantering på cirka 2,3 miljoner ton.</a:t>
            </a:r>
          </a:p>
          <a:p>
            <a:r>
              <a:rPr lang="sv-SE" sz="1200" b="0" i="0" kern="1200" dirty="0">
                <a:solidFill>
                  <a:schemeClr val="tx1"/>
                </a:solidFill>
                <a:effectLst/>
                <a:latin typeface="+mn-lt"/>
                <a:ea typeface="+mn-ea"/>
                <a:cs typeface="+mn-cs"/>
              </a:rPr>
              <a:t>Hälften av de produkter som passerar hamnen kommer från skogen såsom kraftliner, trävaror med mera. Hamnen ligger strategiskt vid den naturligt kortaste vägen mellan Sverige och Finland över norra Bottenhavet och är en året-runt hamn.</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Från Umeå hamn går dagliga </a:t>
            </a:r>
            <a:r>
              <a:rPr lang="sv-SE" sz="1200" kern="1200" baseline="0" dirty="0">
                <a:solidFill>
                  <a:schemeClr val="tx1"/>
                </a:solidFill>
                <a:effectLst/>
                <a:latin typeface="+mn-lt"/>
                <a:ea typeface="+mn-ea"/>
                <a:cs typeface="+mn-cs"/>
              </a:rPr>
              <a:t>färjeturer till Vasa i Finland. Planer finns på att investera i en ny färja.</a:t>
            </a:r>
          </a:p>
          <a:p>
            <a:endParaRPr lang="sv-SE"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Botniabanan knyter effektivt samman Umeå med Sverige och Europa</a:t>
            </a:r>
            <a:r>
              <a:rPr lang="sv-SE" sz="1200" kern="1200" baseline="0" dirty="0">
                <a:solidFill>
                  <a:schemeClr val="tx1"/>
                </a:solidFill>
                <a:effectLst/>
                <a:latin typeface="+mn-lt"/>
                <a:ea typeface="+mn-ea"/>
                <a:cs typeface="+mn-cs"/>
              </a:rPr>
              <a:t> med såväl personal som godstrafik. Nyligen beslutades </a:t>
            </a:r>
            <a:endParaRPr lang="sv-SE"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Att dess dragning ska fortsätta från</a:t>
            </a:r>
            <a:r>
              <a:rPr lang="sv-SE" sz="1200" kern="1200" baseline="0" dirty="0">
                <a:solidFill>
                  <a:schemeClr val="tx1"/>
                </a:solidFill>
                <a:effectLst/>
                <a:latin typeface="+mn-lt"/>
                <a:ea typeface="+mn-ea"/>
                <a:cs typeface="+mn-cs"/>
              </a:rPr>
              <a:t> Umeå och norrut med </a:t>
            </a:r>
            <a:r>
              <a:rPr lang="sv-SE" sz="1200" kern="1200" baseline="0" dirty="0" err="1">
                <a:solidFill>
                  <a:schemeClr val="tx1"/>
                </a:solidFill>
                <a:effectLst/>
                <a:latin typeface="+mn-lt"/>
                <a:ea typeface="+mn-ea"/>
                <a:cs typeface="+mn-cs"/>
              </a:rPr>
              <a:t>Norrbotniabanan</a:t>
            </a:r>
            <a:r>
              <a:rPr lang="sv-SE" sz="1200" kern="1200" baseline="0" dirty="0">
                <a:solidFill>
                  <a:schemeClr val="tx1"/>
                </a:solidFill>
                <a:effectLst/>
                <a:latin typeface="+mn-lt"/>
                <a:ea typeface="+mn-ea"/>
                <a:cs typeface="+mn-cs"/>
              </a:rPr>
              <a:t>.</a:t>
            </a:r>
          </a:p>
          <a:p>
            <a:pPr marL="0" marR="0" indent="0" algn="l" defTabSz="4572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r>
              <a:rPr lang="sv-SE" sz="1200" b="0" i="0" kern="1200" dirty="0">
                <a:solidFill>
                  <a:schemeClr val="tx1"/>
                </a:solidFill>
                <a:effectLst/>
                <a:latin typeface="+mn-lt"/>
                <a:ea typeface="+mn-ea"/>
                <a:cs typeface="+mn-cs"/>
              </a:rPr>
              <a:t>I Umeå finns Nordic </a:t>
            </a:r>
            <a:r>
              <a:rPr lang="sv-SE" sz="1200" b="0" i="0" kern="1200" dirty="0" err="1">
                <a:solidFill>
                  <a:schemeClr val="tx1"/>
                </a:solidFill>
                <a:effectLst/>
                <a:latin typeface="+mn-lt"/>
                <a:ea typeface="+mn-ea"/>
                <a:cs typeface="+mn-cs"/>
              </a:rPr>
              <a:t>Logistic</a:t>
            </a:r>
            <a:r>
              <a:rPr lang="sv-SE" sz="1200" b="0" i="0" kern="1200" dirty="0">
                <a:solidFill>
                  <a:schemeClr val="tx1"/>
                </a:solidFill>
                <a:effectLst/>
                <a:latin typeface="+mn-lt"/>
                <a:ea typeface="+mn-ea"/>
                <a:cs typeface="+mn-cs"/>
              </a:rPr>
              <a:t> Center det är en kombiterminal för effektiv intermodalitet med</a:t>
            </a:r>
            <a:r>
              <a:rPr lang="sv-SE" sz="1200" b="0" i="0" kern="1200" baseline="0" dirty="0">
                <a:solidFill>
                  <a:schemeClr val="tx1"/>
                </a:solidFill>
                <a:effectLst/>
                <a:latin typeface="+mn-lt"/>
                <a:ea typeface="+mn-ea"/>
                <a:cs typeface="+mn-cs"/>
              </a:rPr>
              <a:t> gods som transporteras med tåg, väg och båt. Där finns också ett lagerhotell. NLC är förbundet med Umeå godsbangård.</a:t>
            </a:r>
          </a:p>
          <a:p>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05706593-1D8F-9246-AD15-67C6A3A46258}" type="slidenum">
              <a:rPr lang="sv-SE" smtClean="0"/>
              <a:t>11</a:t>
            </a:fld>
            <a:endParaRPr lang="sv-SE"/>
          </a:p>
        </p:txBody>
      </p:sp>
    </p:spTree>
    <p:extLst>
      <p:ext uri="{BB962C8B-B14F-4D97-AF65-F5344CB8AC3E}">
        <p14:creationId xmlns:p14="http://schemas.microsoft.com/office/powerpoint/2010/main" val="39991242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Engagemanget i miljöfrågor i Umeå är stort. Det har bland annat resulterat i titeln Årets klimatstad 2016, och tre finalplatser när Europas miljöhuvudstad ska koras.</a:t>
            </a:r>
          </a:p>
          <a:p>
            <a:r>
              <a:rPr lang="sv-SE" sz="1200" kern="1200" dirty="0">
                <a:solidFill>
                  <a:schemeClr val="tx1"/>
                </a:solidFill>
                <a:effectLst/>
                <a:latin typeface="+mn-lt"/>
                <a:ea typeface="+mn-ea"/>
                <a:cs typeface="+mn-cs"/>
              </a:rPr>
              <a:t> </a:t>
            </a:r>
          </a:p>
          <a:p>
            <a:r>
              <a:rPr lang="sv-SE" sz="1200" kern="1200" dirty="0">
                <a:solidFill>
                  <a:schemeClr val="tx1"/>
                </a:solidFill>
                <a:effectLst/>
                <a:latin typeface="+mn-lt"/>
                <a:ea typeface="+mn-ea"/>
                <a:cs typeface="+mn-cs"/>
              </a:rPr>
              <a:t>2017 tog Umeå kommun initiativ till Green Umeå, som samlar företag, organisationer och individer med engagemang i regionen som vill verka för en mer hållbar framtid. Medskapande är ett ledord.</a:t>
            </a:r>
          </a:p>
          <a:p>
            <a:r>
              <a:rPr lang="sv-SE" sz="1200" kern="1200" dirty="0">
                <a:solidFill>
                  <a:schemeClr val="tx1"/>
                </a:solidFill>
                <a:effectLst/>
                <a:latin typeface="+mn-lt"/>
                <a:ea typeface="+mn-ea"/>
                <a:cs typeface="+mn-cs"/>
              </a:rPr>
              <a:t> </a:t>
            </a:r>
          </a:p>
          <a:p>
            <a:r>
              <a:rPr lang="sv-SE" sz="1200" kern="1200" dirty="0">
                <a:solidFill>
                  <a:schemeClr val="tx1"/>
                </a:solidFill>
                <a:effectLst/>
                <a:latin typeface="+mn-lt"/>
                <a:ea typeface="+mn-ea"/>
                <a:cs typeface="+mn-cs"/>
              </a:rPr>
              <a:t>Medskapande var också ledordet när Umeå sökte – och vann – titeln Europas Kulturhuvudstad 2014. Staden har en stark tradition av D.I.Y. (Do It </a:t>
            </a:r>
            <a:r>
              <a:rPr lang="sv-SE" sz="1200" kern="1200" dirty="0" err="1">
                <a:solidFill>
                  <a:schemeClr val="tx1"/>
                </a:solidFill>
                <a:effectLst/>
                <a:latin typeface="+mn-lt"/>
                <a:ea typeface="+mn-ea"/>
                <a:cs typeface="+mn-cs"/>
              </a:rPr>
              <a:t>Yourself</a:t>
            </a:r>
            <a:r>
              <a:rPr lang="sv-SE" sz="1200" kern="1200" dirty="0">
                <a:solidFill>
                  <a:schemeClr val="tx1"/>
                </a:solidFill>
                <a:effectLst/>
                <a:latin typeface="+mn-lt"/>
                <a:ea typeface="+mn-ea"/>
                <a:cs typeface="+mn-cs"/>
              </a:rPr>
              <a:t>)-anda.</a:t>
            </a:r>
          </a:p>
          <a:p>
            <a:r>
              <a:rPr lang="sv-SE" sz="1200" kern="1200" dirty="0">
                <a:solidFill>
                  <a:schemeClr val="tx1"/>
                </a:solidFill>
                <a:effectLst/>
                <a:latin typeface="+mn-lt"/>
                <a:ea typeface="+mn-ea"/>
                <a:cs typeface="+mn-cs"/>
              </a:rPr>
              <a:t> </a:t>
            </a:r>
          </a:p>
          <a:p>
            <a:r>
              <a:rPr lang="sv-SE" sz="1200" kern="1200" dirty="0">
                <a:solidFill>
                  <a:schemeClr val="tx1"/>
                </a:solidFill>
                <a:effectLst/>
                <a:latin typeface="+mn-lt"/>
                <a:ea typeface="+mn-ea"/>
                <a:cs typeface="+mn-cs"/>
              </a:rPr>
              <a:t>En medveten satsning på jämställda lösningar Med en jämställd fördelning av träningstider mellan killar och tjejer har man skapat förutsättningar för några av Sveriges bästa damlag att växa fram i Umeå.</a:t>
            </a:r>
          </a:p>
          <a:p>
            <a:endParaRPr lang="sv-SE" sz="1200" kern="1200" dirty="0">
              <a:solidFill>
                <a:schemeClr val="tx1"/>
              </a:solidFill>
              <a:effectLst/>
              <a:latin typeface="+mn-lt"/>
              <a:ea typeface="+mn-ea"/>
              <a:cs typeface="+mn-cs"/>
            </a:endParaRPr>
          </a:p>
          <a:p>
            <a:r>
              <a:rPr lang="sv-SE" sz="1200" b="0" kern="1200" dirty="0">
                <a:solidFill>
                  <a:schemeClr val="tx1"/>
                </a:solidFill>
                <a:effectLst/>
                <a:latin typeface="+mn-lt"/>
                <a:ea typeface="+mn-ea"/>
                <a:cs typeface="+mn-cs"/>
              </a:rPr>
              <a:t>Efter att ha kommit på andra plats vid</a:t>
            </a:r>
            <a:r>
              <a:rPr lang="sv-SE" sz="1200" b="0" kern="1200" baseline="0" dirty="0">
                <a:solidFill>
                  <a:schemeClr val="tx1"/>
                </a:solidFill>
                <a:effectLst/>
                <a:latin typeface="+mn-lt"/>
                <a:ea typeface="+mn-ea"/>
                <a:cs typeface="+mn-cs"/>
              </a:rPr>
              <a:t> två tillfällen, utsågs Umeå till Sveriges bästa idrottsstad 2018.</a:t>
            </a:r>
            <a:endParaRPr lang="sv-SE" sz="1200" b="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 </a:t>
            </a:r>
          </a:p>
          <a:p>
            <a:r>
              <a:rPr lang="sv-SE" sz="1200" kern="1200" dirty="0">
                <a:solidFill>
                  <a:schemeClr val="tx1"/>
                </a:solidFill>
                <a:effectLst/>
                <a:latin typeface="+mn-lt"/>
                <a:ea typeface="+mn-ea"/>
                <a:cs typeface="+mn-cs"/>
              </a:rPr>
              <a:t>Med Social Progress Index mäter EU livskvalitet utifrån tolv olika parametrar. Norra Sverige är den region i Europa som toppar den listan.</a:t>
            </a:r>
          </a:p>
          <a:p>
            <a:endParaRPr lang="sv-SE" dirty="0"/>
          </a:p>
        </p:txBody>
      </p:sp>
      <p:sp>
        <p:nvSpPr>
          <p:cNvPr id="4" name="Platshållare för bildnummer 3"/>
          <p:cNvSpPr>
            <a:spLocks noGrp="1"/>
          </p:cNvSpPr>
          <p:nvPr>
            <p:ph type="sldNum" sz="quarter" idx="10"/>
          </p:nvPr>
        </p:nvSpPr>
        <p:spPr/>
        <p:txBody>
          <a:bodyPr/>
          <a:lstStyle/>
          <a:p>
            <a:fld id="{05706593-1D8F-9246-AD15-67C6A3A46258}" type="slidenum">
              <a:rPr lang="sv-SE" smtClean="0"/>
              <a:t>12</a:t>
            </a:fld>
            <a:endParaRPr lang="sv-SE"/>
          </a:p>
        </p:txBody>
      </p:sp>
    </p:spTree>
    <p:extLst>
      <p:ext uri="{BB962C8B-B14F-4D97-AF65-F5344CB8AC3E}">
        <p14:creationId xmlns:p14="http://schemas.microsoft.com/office/powerpoint/2010/main" val="37114229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Umeå har mycket miljömedvetna medborgare, som ställer krav och får kommunala organisationer att arbeta aktivt med miljöarbetet – ofta sker arbetet i samverkan mellan kommun, universitet och näringsliv.</a:t>
            </a:r>
          </a:p>
          <a:p>
            <a:r>
              <a:rPr lang="sv-SE" sz="1200" kern="1200" dirty="0">
                <a:solidFill>
                  <a:schemeClr val="tx1"/>
                </a:solidFill>
                <a:effectLst/>
                <a:latin typeface="+mn-lt"/>
                <a:ea typeface="+mn-ea"/>
                <a:cs typeface="+mn-cs"/>
              </a:rPr>
              <a:t> </a:t>
            </a:r>
          </a:p>
          <a:p>
            <a:r>
              <a:rPr lang="sv-SE" sz="1200" b="1" kern="1200" dirty="0">
                <a:solidFill>
                  <a:schemeClr val="tx1"/>
                </a:solidFill>
                <a:effectLst/>
                <a:latin typeface="+mn-lt"/>
                <a:ea typeface="+mn-ea"/>
                <a:cs typeface="+mn-cs"/>
              </a:rPr>
              <a:t>Årets klimatstad</a:t>
            </a:r>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Umeå korades av en internationell jury till Årets klimatstad 2016. Juryn imponerades av Umeås förmåga att kraftfullt driva arbetet med sina klimatstrategier. Flera konkreta satsningar med både bredd och djup gör det enklare för kommunens aktörer och invånare att agera mer hållbart.</a:t>
            </a:r>
          </a:p>
          <a:p>
            <a:r>
              <a:rPr lang="sv-SE" sz="1200" kern="1200" dirty="0">
                <a:solidFill>
                  <a:schemeClr val="tx1"/>
                </a:solidFill>
                <a:effectLst/>
                <a:latin typeface="+mn-lt"/>
                <a:ea typeface="+mn-ea"/>
                <a:cs typeface="+mn-cs"/>
              </a:rPr>
              <a:t> </a:t>
            </a:r>
          </a:p>
          <a:p>
            <a:r>
              <a:rPr lang="sv-SE" sz="1200" b="1" kern="1200" dirty="0">
                <a:solidFill>
                  <a:schemeClr val="tx1"/>
                </a:solidFill>
                <a:effectLst/>
                <a:latin typeface="+mn-lt"/>
                <a:ea typeface="+mn-ea"/>
                <a:cs typeface="+mn-cs"/>
              </a:rPr>
              <a:t>Green Umeå</a:t>
            </a:r>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Skapades på initiativ av Umeå kommun, och samlar företag, organisationer och privatpersoner med en vision om en grönare framtid i Umeå och den norra regionen.</a:t>
            </a:r>
          </a:p>
          <a:p>
            <a:r>
              <a:rPr lang="sv-SE" sz="1200" kern="1200" dirty="0">
                <a:solidFill>
                  <a:schemeClr val="tx1"/>
                </a:solidFill>
                <a:effectLst/>
                <a:latin typeface="+mn-lt"/>
                <a:ea typeface="+mn-ea"/>
                <a:cs typeface="+mn-cs"/>
              </a:rPr>
              <a:t> </a:t>
            </a:r>
          </a:p>
          <a:p>
            <a:r>
              <a:rPr lang="sv-SE" sz="1200" b="1" kern="1200" dirty="0">
                <a:solidFill>
                  <a:schemeClr val="tx1"/>
                </a:solidFill>
                <a:effectLst/>
                <a:latin typeface="+mn-lt"/>
                <a:ea typeface="+mn-ea"/>
                <a:cs typeface="+mn-cs"/>
              </a:rPr>
              <a:t>Europas miljöhuvudstad</a:t>
            </a:r>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Umeå har tre gånger placerat sig som tvåa i Europas miljöhuvudstad, tack vare sina många insatser för hållbar utveckling. Staden utmärker sig i positiv utveckling inom tre miljöområden: </a:t>
            </a:r>
          </a:p>
          <a:p>
            <a:r>
              <a:rPr lang="sv-SE" sz="1200" kern="1200" dirty="0">
                <a:solidFill>
                  <a:schemeClr val="tx1"/>
                </a:solidFill>
                <a:effectLst/>
                <a:latin typeface="+mn-lt"/>
                <a:ea typeface="+mn-ea"/>
                <a:cs typeface="+mn-cs"/>
              </a:rPr>
              <a:t> </a:t>
            </a:r>
          </a:p>
          <a:p>
            <a:pPr lvl="0"/>
            <a:r>
              <a:rPr lang="sv-SE" sz="1200" kern="1200" dirty="0">
                <a:solidFill>
                  <a:schemeClr val="tx1"/>
                </a:solidFill>
                <a:effectLst/>
                <a:latin typeface="+mn-lt"/>
                <a:ea typeface="+mn-ea"/>
                <a:cs typeface="+mn-cs"/>
              </a:rPr>
              <a:t>Buller</a:t>
            </a:r>
          </a:p>
          <a:p>
            <a:pPr lvl="0"/>
            <a:r>
              <a:rPr lang="sv-SE" sz="1200" kern="1200" dirty="0">
                <a:solidFill>
                  <a:schemeClr val="tx1"/>
                </a:solidFill>
                <a:effectLst/>
                <a:latin typeface="+mn-lt"/>
                <a:ea typeface="+mn-ea"/>
                <a:cs typeface="+mn-cs"/>
              </a:rPr>
              <a:t>Energi och miljöinnovation</a:t>
            </a:r>
          </a:p>
          <a:p>
            <a:pPr lvl="0"/>
            <a:r>
              <a:rPr lang="sv-SE" sz="1200" kern="1200" dirty="0">
                <a:solidFill>
                  <a:schemeClr val="tx1"/>
                </a:solidFill>
                <a:effectLst/>
                <a:latin typeface="+mn-lt"/>
                <a:ea typeface="+mn-ea"/>
                <a:cs typeface="+mn-cs"/>
              </a:rPr>
              <a:t>Hållbar sysselsättning</a:t>
            </a:r>
          </a:p>
          <a:p>
            <a:endParaRPr lang="sv-SE" dirty="0"/>
          </a:p>
        </p:txBody>
      </p:sp>
      <p:sp>
        <p:nvSpPr>
          <p:cNvPr id="4" name="Platshållare för bildnummer 3"/>
          <p:cNvSpPr>
            <a:spLocks noGrp="1"/>
          </p:cNvSpPr>
          <p:nvPr>
            <p:ph type="sldNum" sz="quarter" idx="10"/>
          </p:nvPr>
        </p:nvSpPr>
        <p:spPr/>
        <p:txBody>
          <a:bodyPr/>
          <a:lstStyle/>
          <a:p>
            <a:fld id="{05706593-1D8F-9246-AD15-67C6A3A46258}" type="slidenum">
              <a:rPr lang="sv-SE" smtClean="0"/>
              <a:t>13</a:t>
            </a:fld>
            <a:endParaRPr lang="sv-SE"/>
          </a:p>
        </p:txBody>
      </p:sp>
    </p:spTree>
    <p:extLst>
      <p:ext uri="{BB962C8B-B14F-4D97-AF65-F5344CB8AC3E}">
        <p14:creationId xmlns:p14="http://schemas.microsoft.com/office/powerpoint/2010/main" val="32779737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kern="1200" dirty="0">
                <a:solidFill>
                  <a:schemeClr val="tx1"/>
                </a:solidFill>
                <a:effectLst/>
                <a:latin typeface="+mn-lt"/>
                <a:ea typeface="+mn-ea"/>
                <a:cs typeface="+mn-cs"/>
              </a:rPr>
              <a:t>Umeå har ett rikt kulturliv. </a:t>
            </a:r>
            <a:br>
              <a:rPr lang="sv-SE" dirty="0"/>
            </a:br>
            <a:r>
              <a:rPr lang="sv-SE" sz="1200" b="0" i="0" kern="1200" dirty="0">
                <a:solidFill>
                  <a:schemeClr val="tx1"/>
                </a:solidFill>
                <a:effectLst/>
                <a:latin typeface="+mn-lt"/>
                <a:ea typeface="+mn-ea"/>
                <a:cs typeface="+mn-cs"/>
              </a:rPr>
              <a:t>Under många decennier har Umeå satsat mer på kultur än andra svenska städer. </a:t>
            </a:r>
            <a:br>
              <a:rPr lang="sv-SE" dirty="0"/>
            </a:br>
            <a:r>
              <a:rPr lang="sv-SE" sz="1200" b="0" i="0" kern="1200" dirty="0">
                <a:solidFill>
                  <a:schemeClr val="tx1"/>
                </a:solidFill>
                <a:effectLst/>
                <a:latin typeface="+mn-lt"/>
                <a:ea typeface="+mn-ea"/>
                <a:cs typeface="+mn-cs"/>
              </a:rPr>
              <a:t>Vi vill påstå att det är en av orsakerna till att så många väljer Umeå.</a:t>
            </a:r>
            <a:br>
              <a:rPr lang="sv-SE" dirty="0"/>
            </a:br>
            <a:r>
              <a:rPr lang="sv-SE" sz="1200" b="0" i="0" kern="1200" dirty="0">
                <a:solidFill>
                  <a:schemeClr val="tx1"/>
                </a:solidFill>
                <a:effectLst/>
                <a:latin typeface="+mn-lt"/>
                <a:ea typeface="+mn-ea"/>
                <a:cs typeface="+mn-cs"/>
              </a:rPr>
              <a:t>Det går att tänka att kulturens mångfasetterade uttryck ger människor möjlighet att se världen ur olika perspektiv och på så sätt bli delaktiga i att skapa mer hållbara samhällen. </a:t>
            </a:r>
            <a:br>
              <a:rPr lang="sv-SE" dirty="0"/>
            </a:br>
            <a:br>
              <a:rPr lang="sv-SE" dirty="0"/>
            </a:br>
            <a:r>
              <a:rPr lang="sv-SE" sz="1200" b="0" i="0" kern="1200" dirty="0">
                <a:solidFill>
                  <a:schemeClr val="tx1"/>
                </a:solidFill>
                <a:effectLst/>
                <a:latin typeface="+mn-lt"/>
                <a:ea typeface="+mn-ea"/>
                <a:cs typeface="+mn-cs"/>
              </a:rPr>
              <a:t>Vi vill gärna tro att så är fallet med Umeå. Ledordet för Umeås ansökan för att bli Europeisk Kulturhuvudstad var ledorden nyfikenhet och passion och medskapandets konst. Det summerade mycket av det som är typiskt för Umeåborna. Här finns en lång historia av att vara engagerade. Det engagemanget är viktigt i en demokrati.</a:t>
            </a:r>
            <a:br>
              <a:rPr lang="sv-SE" dirty="0"/>
            </a:br>
            <a:br>
              <a:rPr lang="sv-SE" dirty="0"/>
            </a:br>
            <a:r>
              <a:rPr lang="sv-SE" sz="1200" b="0" i="0" kern="1200" dirty="0">
                <a:solidFill>
                  <a:schemeClr val="tx1"/>
                </a:solidFill>
                <a:effectLst/>
                <a:latin typeface="+mn-lt"/>
                <a:ea typeface="+mn-ea"/>
                <a:cs typeface="+mn-cs"/>
              </a:rPr>
              <a:t>Kulturhuvudstadsåret har varit ett skyltfönster mot hela Europa. Vi har använt det för att visa att vi är en av Europas främsta städer när det gäller satsningar på kultur. Genom Umeå2014 har det kulturella utbytet mellan Umeå och övriga Europa ökat. Det innebär att Europa har fått chansen att lära känna Umeås kulturliv. Och att vi har knutit band med nya europeiska vänner.</a:t>
            </a:r>
            <a:br>
              <a:rPr lang="sv-SE" dirty="0"/>
            </a:br>
            <a:br>
              <a:rPr lang="sv-SE" dirty="0"/>
            </a:br>
            <a:r>
              <a:rPr lang="sv-SE" sz="1200" b="0" i="0" kern="1200" dirty="0">
                <a:solidFill>
                  <a:schemeClr val="tx1"/>
                </a:solidFill>
                <a:effectLst/>
                <a:latin typeface="+mn-lt"/>
                <a:ea typeface="+mn-ea"/>
                <a:cs typeface="+mn-cs"/>
              </a:rPr>
              <a:t>När det handlar om att beskriva Umeås kultur är det enkelt att räkna upp de många museerna, Norrlandsoperans breda repertoar, de många teatergrupperna, konst- och musikscenen, festivalerna etc.</a:t>
            </a:r>
            <a:br>
              <a:rPr lang="sv-SE" dirty="0"/>
            </a:br>
            <a:r>
              <a:rPr lang="sv-SE" sz="1200" b="0" i="0" kern="1200" dirty="0">
                <a:solidFill>
                  <a:schemeClr val="tx1"/>
                </a:solidFill>
                <a:effectLst/>
                <a:latin typeface="+mn-lt"/>
                <a:ea typeface="+mn-ea"/>
                <a:cs typeface="+mn-cs"/>
              </a:rPr>
              <a:t>Men vi tror att alla kan kultur och att det bygger bra samhällen. Därför fortsätter vi att satsa på kulturaktiviteter i Umeå.</a:t>
            </a: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05706593-1D8F-9246-AD15-67C6A3A46258}" type="slidenum">
              <a:rPr lang="sv-SE" smtClean="0"/>
              <a:t>14</a:t>
            </a:fld>
            <a:endParaRPr lang="sv-SE"/>
          </a:p>
        </p:txBody>
      </p:sp>
    </p:spTree>
    <p:extLst>
      <p:ext uri="{BB962C8B-B14F-4D97-AF65-F5344CB8AC3E}">
        <p14:creationId xmlns:p14="http://schemas.microsoft.com/office/powerpoint/2010/main" val="20825865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mn-lt"/>
                <a:ea typeface="+mn-ea"/>
                <a:cs typeface="+mn-cs"/>
              </a:rPr>
              <a:t>I Umeå kan man röra på sig och må bra, både ute och inne året runt.</a:t>
            </a:r>
          </a:p>
          <a:p>
            <a:r>
              <a:rPr lang="sv-SE" sz="1200" b="0" i="0" kern="1200" dirty="0">
                <a:solidFill>
                  <a:schemeClr val="tx1"/>
                </a:solidFill>
                <a:effectLst/>
                <a:latin typeface="+mn-lt"/>
                <a:ea typeface="+mn-ea"/>
                <a:cs typeface="+mn-cs"/>
              </a:rPr>
              <a:t>Runt om i Umeå finns </a:t>
            </a:r>
            <a:r>
              <a:rPr lang="sv-SE" sz="1200" b="0" i="0" kern="1200" dirty="0" err="1">
                <a:solidFill>
                  <a:schemeClr val="tx1"/>
                </a:solidFill>
                <a:effectLst/>
                <a:latin typeface="+mn-lt"/>
                <a:ea typeface="+mn-ea"/>
                <a:cs typeface="+mn-cs"/>
              </a:rPr>
              <a:t>utegym</a:t>
            </a:r>
            <a:r>
              <a:rPr lang="sv-SE" sz="1200" b="0" i="0" kern="1200" dirty="0">
                <a:solidFill>
                  <a:schemeClr val="tx1"/>
                </a:solidFill>
                <a:effectLst/>
                <a:latin typeface="+mn-lt"/>
                <a:ea typeface="+mn-ea"/>
                <a:cs typeface="+mn-cs"/>
              </a:rPr>
              <a:t>, motions- och skidspår, ridanläggningar, skatepark, slalombackar, träningsanläggningar, curlinghall, ishockeyhallar och mycket, mycket mer. Här finns också härliga promenad-, cykel och vandringsleder och goda möjligheter till fiske. </a:t>
            </a:r>
          </a:p>
          <a:p>
            <a:endParaRPr lang="sv-SE" sz="1200" b="0" i="0" kern="1200" dirty="0">
              <a:solidFill>
                <a:schemeClr val="tx1"/>
              </a:solidFill>
              <a:effectLst/>
              <a:latin typeface="+mn-lt"/>
              <a:ea typeface="+mn-ea"/>
              <a:cs typeface="+mn-cs"/>
            </a:endParaRPr>
          </a:p>
          <a:p>
            <a:r>
              <a:rPr lang="sv-SE" sz="1200" b="0" i="0" kern="1200" dirty="0">
                <a:solidFill>
                  <a:schemeClr val="tx1"/>
                </a:solidFill>
                <a:effectLst/>
                <a:latin typeface="+mn-lt"/>
                <a:ea typeface="+mn-ea"/>
                <a:cs typeface="+mn-cs"/>
              </a:rPr>
              <a:t>Nära campus ligger en av världens största idrottsanläggning IKSU</a:t>
            </a:r>
            <a:r>
              <a:rPr lang="sv-SE" sz="1200" b="0" i="0" kern="1200" baseline="0" dirty="0">
                <a:solidFill>
                  <a:schemeClr val="tx1"/>
                </a:solidFill>
                <a:effectLst/>
                <a:latin typeface="+mn-lt"/>
                <a:ea typeface="+mn-ea"/>
                <a:cs typeface="+mn-cs"/>
              </a:rPr>
              <a:t>. Anläggningen räknas som en av Sveriges fem mest besökta byggnader med över 30000 besökare i veckan. </a:t>
            </a:r>
          </a:p>
          <a:p>
            <a:endParaRPr lang="sv-SE" sz="1200" b="0" i="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Umeå kommun tog i början av 2000-talet ett banbrytande</a:t>
            </a:r>
            <a:r>
              <a:rPr lang="sv-SE" sz="1200" kern="1200" baseline="0" dirty="0">
                <a:solidFill>
                  <a:schemeClr val="tx1"/>
                </a:solidFill>
                <a:effectLst/>
                <a:latin typeface="+mn-lt"/>
                <a:ea typeface="+mn-ea"/>
                <a:cs typeface="+mn-cs"/>
              </a:rPr>
              <a:t> </a:t>
            </a:r>
            <a:r>
              <a:rPr lang="sv-SE" sz="1200" kern="1200" dirty="0">
                <a:solidFill>
                  <a:schemeClr val="tx1"/>
                </a:solidFill>
                <a:effectLst/>
                <a:latin typeface="+mn-lt"/>
                <a:ea typeface="+mn-ea"/>
                <a:cs typeface="+mn-cs"/>
              </a:rPr>
              <a:t>beslut om att fördela träningstiderna i de kommunala</a:t>
            </a:r>
            <a:r>
              <a:rPr lang="sv-SE" sz="1200" kern="1200" baseline="0" dirty="0">
                <a:solidFill>
                  <a:schemeClr val="tx1"/>
                </a:solidFill>
                <a:effectLst/>
                <a:latin typeface="+mn-lt"/>
                <a:ea typeface="+mn-ea"/>
                <a:cs typeface="+mn-cs"/>
              </a:rPr>
              <a:t> anläggningarna </a:t>
            </a:r>
            <a:r>
              <a:rPr lang="sv-SE" sz="1200" kern="1200" dirty="0">
                <a:solidFill>
                  <a:schemeClr val="tx1"/>
                </a:solidFill>
                <a:effectLst/>
                <a:latin typeface="+mn-lt"/>
                <a:ea typeface="+mn-ea"/>
                <a:cs typeface="+mn-cs"/>
              </a:rPr>
              <a:t>lika mellan herr- och </a:t>
            </a:r>
            <a:r>
              <a:rPr lang="sv-SE" sz="1200" kern="1200" dirty="0" err="1">
                <a:solidFill>
                  <a:schemeClr val="tx1"/>
                </a:solidFill>
                <a:effectLst/>
                <a:latin typeface="+mn-lt"/>
                <a:ea typeface="+mn-ea"/>
                <a:cs typeface="+mn-cs"/>
              </a:rPr>
              <a:t>damidrottarma</a:t>
            </a:r>
            <a:r>
              <a:rPr lang="sv-SE" sz="1200" kern="1200" dirty="0">
                <a:solidFill>
                  <a:schemeClr val="tx1"/>
                </a:solidFill>
                <a:effectLst/>
                <a:latin typeface="+mn-lt"/>
                <a:ea typeface="+mn-ea"/>
                <a:cs typeface="+mn-cs"/>
              </a:rPr>
              <a:t>. Detta har resulterat i fantastiska framgångar för många av Umeås damlag, till exempel:</a:t>
            </a:r>
          </a:p>
          <a:p>
            <a:r>
              <a:rPr lang="sv-SE" sz="1200" b="1"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r>
              <a:rPr lang="sv-SE" sz="1200" b="1" kern="1200" dirty="0">
                <a:solidFill>
                  <a:schemeClr val="tx1"/>
                </a:solidFill>
                <a:effectLst/>
                <a:latin typeface="+mn-lt"/>
                <a:ea typeface="+mn-ea"/>
                <a:cs typeface="+mn-cs"/>
              </a:rPr>
              <a:t>Umeå IK fotboll </a:t>
            </a:r>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7 SM-guld </a:t>
            </a:r>
          </a:p>
          <a:p>
            <a:r>
              <a:rPr lang="sv-SE" sz="1200" kern="1200" dirty="0">
                <a:solidFill>
                  <a:schemeClr val="tx1"/>
                </a:solidFill>
                <a:effectLst/>
                <a:latin typeface="+mn-lt"/>
                <a:ea typeface="+mn-ea"/>
                <a:cs typeface="+mn-cs"/>
              </a:rPr>
              <a:t>Vunnit Svenska cupen 4 gånger</a:t>
            </a:r>
          </a:p>
          <a:p>
            <a:r>
              <a:rPr lang="sv-SE" sz="1200" b="0" kern="1200" dirty="0">
                <a:solidFill>
                  <a:schemeClr val="tx1"/>
                </a:solidFill>
                <a:effectLst/>
                <a:latin typeface="+mn-lt"/>
                <a:ea typeface="+mn-ea"/>
                <a:cs typeface="+mn-cs"/>
              </a:rPr>
              <a:t>2:a Uefa </a:t>
            </a:r>
            <a:r>
              <a:rPr lang="sv-SE" sz="1200" b="0" kern="1200" dirty="0" err="1">
                <a:solidFill>
                  <a:schemeClr val="tx1"/>
                </a:solidFill>
                <a:effectLst/>
                <a:latin typeface="+mn-lt"/>
                <a:ea typeface="+mn-ea"/>
                <a:cs typeface="+mn-cs"/>
              </a:rPr>
              <a:t>Womens</a:t>
            </a:r>
            <a:r>
              <a:rPr lang="sv-SE" sz="1200" b="0" kern="1200" dirty="0">
                <a:solidFill>
                  <a:schemeClr val="tx1"/>
                </a:solidFill>
                <a:effectLst/>
                <a:latin typeface="+mn-lt"/>
                <a:ea typeface="+mn-ea"/>
                <a:cs typeface="+mn-cs"/>
              </a:rPr>
              <a:t> Cup/Uefa </a:t>
            </a:r>
            <a:r>
              <a:rPr lang="sv-SE" sz="1200" b="0" kern="1200" dirty="0" err="1">
                <a:solidFill>
                  <a:schemeClr val="tx1"/>
                </a:solidFill>
                <a:effectLst/>
                <a:latin typeface="+mn-lt"/>
                <a:ea typeface="+mn-ea"/>
                <a:cs typeface="+mn-cs"/>
              </a:rPr>
              <a:t>Womens</a:t>
            </a:r>
            <a:r>
              <a:rPr lang="sv-SE" sz="1200" b="0" kern="1200" dirty="0">
                <a:solidFill>
                  <a:schemeClr val="tx1"/>
                </a:solidFill>
                <a:effectLst/>
                <a:latin typeface="+mn-lt"/>
                <a:ea typeface="+mn-ea"/>
                <a:cs typeface="+mn-cs"/>
              </a:rPr>
              <a:t> Champions</a:t>
            </a:r>
            <a:r>
              <a:rPr lang="sv-SE" sz="1200" b="0" kern="1200" baseline="0" dirty="0">
                <a:solidFill>
                  <a:schemeClr val="tx1"/>
                </a:solidFill>
                <a:effectLst/>
                <a:latin typeface="+mn-lt"/>
                <a:ea typeface="+mn-ea"/>
                <a:cs typeface="+mn-cs"/>
              </a:rPr>
              <a:t> League (2007/2008)</a:t>
            </a:r>
            <a:endParaRPr lang="sv-SE" sz="1200" b="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a:p>
            <a:r>
              <a:rPr lang="sv-SE" sz="1200" b="1" kern="1200" dirty="0">
                <a:solidFill>
                  <a:schemeClr val="tx1"/>
                </a:solidFill>
                <a:effectLst/>
                <a:latin typeface="+mn-lt"/>
                <a:ea typeface="+mn-ea"/>
                <a:cs typeface="+mn-cs"/>
              </a:rPr>
              <a:t>IKSU innebandy</a:t>
            </a:r>
            <a:endParaRPr lang="sv-SE" sz="1200" kern="1200" dirty="0">
              <a:solidFill>
                <a:schemeClr val="tx1"/>
              </a:solidFill>
              <a:effectLst/>
              <a:latin typeface="+mn-lt"/>
              <a:ea typeface="+mn-ea"/>
              <a:cs typeface="+mn-cs"/>
            </a:endParaRPr>
          </a:p>
          <a:p>
            <a:r>
              <a:rPr lang="sv-SE" sz="1200" b="0" kern="1200" dirty="0">
                <a:solidFill>
                  <a:schemeClr val="tx1"/>
                </a:solidFill>
                <a:effectLst/>
                <a:latin typeface="+mn-lt"/>
                <a:ea typeface="+mn-ea"/>
                <a:cs typeface="+mn-cs"/>
              </a:rPr>
              <a:t>6 SM-guld </a:t>
            </a:r>
          </a:p>
          <a:p>
            <a:r>
              <a:rPr lang="sv-SE" sz="1200" b="0" kern="1200" dirty="0">
                <a:solidFill>
                  <a:schemeClr val="tx1"/>
                </a:solidFill>
                <a:effectLst/>
                <a:latin typeface="+mn-lt"/>
                <a:ea typeface="+mn-ea"/>
                <a:cs typeface="+mn-cs"/>
              </a:rPr>
              <a:t>6 guld i Europacupen</a:t>
            </a:r>
          </a:p>
          <a:p>
            <a:endParaRPr lang="sv-SE" sz="1200" b="1" kern="1200" dirty="0">
              <a:solidFill>
                <a:schemeClr val="tx1"/>
              </a:solidFill>
              <a:effectLst/>
              <a:latin typeface="+mn-lt"/>
              <a:ea typeface="+mn-ea"/>
              <a:cs typeface="+mn-cs"/>
            </a:endParaRPr>
          </a:p>
          <a:p>
            <a:r>
              <a:rPr lang="sv-SE" sz="1200" b="1" kern="1200" dirty="0" err="1">
                <a:solidFill>
                  <a:schemeClr val="tx1"/>
                </a:solidFill>
                <a:effectLst/>
                <a:latin typeface="+mn-lt"/>
                <a:ea typeface="+mn-ea"/>
                <a:cs typeface="+mn-cs"/>
              </a:rPr>
              <a:t>Udominate</a:t>
            </a:r>
            <a:r>
              <a:rPr lang="sv-SE" sz="1200" b="1" kern="1200" dirty="0">
                <a:solidFill>
                  <a:schemeClr val="tx1"/>
                </a:solidFill>
                <a:effectLst/>
                <a:latin typeface="+mn-lt"/>
                <a:ea typeface="+mn-ea"/>
                <a:cs typeface="+mn-cs"/>
              </a:rPr>
              <a:t> Basket/A3 basket</a:t>
            </a:r>
            <a:endParaRPr lang="sv-SE" sz="1200" kern="1200" dirty="0">
              <a:solidFill>
                <a:schemeClr val="tx1"/>
              </a:solidFill>
              <a:effectLst/>
              <a:latin typeface="+mn-lt"/>
              <a:ea typeface="+mn-ea"/>
              <a:cs typeface="+mn-cs"/>
            </a:endParaRPr>
          </a:p>
          <a:p>
            <a:r>
              <a:rPr lang="sv-SE" sz="1200" b="0" kern="1200" dirty="0">
                <a:solidFill>
                  <a:schemeClr val="tx1"/>
                </a:solidFill>
                <a:effectLst/>
                <a:latin typeface="+mn-lt"/>
                <a:ea typeface="+mn-ea"/>
                <a:cs typeface="+mn-cs"/>
              </a:rPr>
              <a:t>4 SM-silver</a:t>
            </a:r>
          </a:p>
          <a:p>
            <a:endParaRPr lang="sv-SE" sz="1200" kern="1200" dirty="0">
              <a:solidFill>
                <a:schemeClr val="tx1"/>
              </a:solidFill>
              <a:effectLst/>
              <a:latin typeface="+mn-lt"/>
              <a:ea typeface="+mn-ea"/>
              <a:cs typeface="+mn-cs"/>
            </a:endParaRPr>
          </a:p>
          <a:p>
            <a:r>
              <a:rPr lang="sv-SE" sz="1200" b="0" i="0" kern="1200" dirty="0">
                <a:solidFill>
                  <a:schemeClr val="tx1"/>
                </a:solidFill>
                <a:effectLst/>
                <a:latin typeface="+mn-lt"/>
                <a:ea typeface="+mn-ea"/>
                <a:cs typeface="+mn-cs"/>
              </a:rPr>
              <a:t>Umeå universitet</a:t>
            </a:r>
            <a:r>
              <a:rPr lang="sv-SE" sz="1200" b="0" i="0" kern="1200" baseline="0" dirty="0">
                <a:solidFill>
                  <a:schemeClr val="tx1"/>
                </a:solidFill>
                <a:effectLst/>
                <a:latin typeface="+mn-lt"/>
                <a:ea typeface="+mn-ea"/>
                <a:cs typeface="+mn-cs"/>
              </a:rPr>
              <a:t> är ett av Sveriges riksidrottsuniversitet</a:t>
            </a:r>
          </a:p>
          <a:p>
            <a:r>
              <a:rPr lang="sv-SE" sz="1200" b="0" i="0" kern="1200" dirty="0">
                <a:solidFill>
                  <a:schemeClr val="tx1"/>
                </a:solidFill>
                <a:effectLst/>
                <a:latin typeface="+mn-lt"/>
                <a:ea typeface="+mn-ea"/>
                <a:cs typeface="+mn-cs"/>
              </a:rPr>
              <a:t>För att stärka svensk idrotts internationella konkurrenskraft och möjliggöra elitidrott i kombination med akademiska studier har Riksidrottsförbundet sedan 2011 arbetat för att starta så kallade riksidrottsuniversitet. Umeå universitet är ett av de första universiteten</a:t>
            </a:r>
            <a:r>
              <a:rPr lang="sv-SE" sz="1200" b="0" i="0" kern="1200" baseline="0" dirty="0">
                <a:solidFill>
                  <a:schemeClr val="tx1"/>
                </a:solidFill>
                <a:effectLst/>
                <a:latin typeface="+mn-lt"/>
                <a:ea typeface="+mn-ea"/>
                <a:cs typeface="+mn-cs"/>
              </a:rPr>
              <a:t> i Sverige som kan erbjuda elitidrottare anpassade studieprogram som möjliggör idrottande och studier.</a:t>
            </a:r>
            <a:endParaRPr lang="sv-SE" sz="1200" kern="120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10"/>
          </p:nvPr>
        </p:nvSpPr>
        <p:spPr/>
        <p:txBody>
          <a:bodyPr/>
          <a:lstStyle/>
          <a:p>
            <a:fld id="{05706593-1D8F-9246-AD15-67C6A3A46258}" type="slidenum">
              <a:rPr lang="sv-SE" smtClean="0"/>
              <a:t>15</a:t>
            </a:fld>
            <a:endParaRPr lang="sv-SE"/>
          </a:p>
        </p:txBody>
      </p:sp>
    </p:spTree>
    <p:extLst>
      <p:ext uri="{BB962C8B-B14F-4D97-AF65-F5344CB8AC3E}">
        <p14:creationId xmlns:p14="http://schemas.microsoft.com/office/powerpoint/2010/main" val="14425986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Umeå</a:t>
            </a:r>
            <a:r>
              <a:rPr lang="sv-SE" sz="1200" kern="1200" baseline="0" dirty="0">
                <a:solidFill>
                  <a:schemeClr val="tx1"/>
                </a:solidFill>
                <a:effectLst/>
                <a:latin typeface="+mn-lt"/>
                <a:ea typeface="+mn-ea"/>
                <a:cs typeface="+mn-cs"/>
              </a:rPr>
              <a:t> är en del av internationell kontext. Här finns företag, forskare, kulturaktörer, idrottspersoner med flera som varje dag ifrågasätter invanda föreställningar</a:t>
            </a:r>
            <a:r>
              <a:rPr lang="sv-SE" sz="1200" kern="1200" dirty="0">
                <a:solidFill>
                  <a:schemeClr val="tx1"/>
                </a:solidFill>
                <a:effectLst/>
                <a:latin typeface="+mn-lt"/>
                <a:ea typeface="+mn-ea"/>
                <a:cs typeface="+mn-cs"/>
              </a:rPr>
              <a:t> till förmån för nya lösningar.</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I</a:t>
            </a:r>
            <a:r>
              <a:rPr lang="sv-SE" sz="1200" kern="1200" baseline="0" dirty="0">
                <a:solidFill>
                  <a:schemeClr val="tx1"/>
                </a:solidFill>
                <a:effectLst/>
                <a:latin typeface="+mn-lt"/>
                <a:ea typeface="+mn-ea"/>
                <a:cs typeface="+mn-cs"/>
              </a:rPr>
              <a:t> Umeå finns många exempel på produkter, tillvägagångssätt, forskningsrön med mera som ligger i en absolut framkant.</a:t>
            </a:r>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Kännetecknande </a:t>
            </a:r>
            <a:r>
              <a:rPr lang="sv-SE" sz="1200" b="0" kern="1200" dirty="0">
                <a:solidFill>
                  <a:schemeClr val="tx1"/>
                </a:solidFill>
                <a:effectLst/>
                <a:latin typeface="+mn-lt"/>
                <a:ea typeface="+mn-ea"/>
                <a:cs typeface="+mn-cs"/>
              </a:rPr>
              <a:t>för umeåbon är att vara ifrågasättande, öppen för nya idéer och intryck och idealistisk.</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Kreativitet,</a:t>
            </a:r>
            <a:r>
              <a:rPr lang="sv-SE" sz="1200" kern="1200" baseline="0" dirty="0">
                <a:solidFill>
                  <a:schemeClr val="tx1"/>
                </a:solidFill>
                <a:effectLst/>
                <a:latin typeface="+mn-lt"/>
                <a:ea typeface="+mn-ea"/>
                <a:cs typeface="+mn-cs"/>
              </a:rPr>
              <a:t> engagemang och öppenhet liksom entreprenörskap, engagemang och tillitsfulla är också bra beskrivningar för den mentalitet som finns i Umeå. Detta </a:t>
            </a:r>
            <a:r>
              <a:rPr lang="sv-SE" sz="1200" kern="1200" baseline="0" dirty="0" err="1">
                <a:solidFill>
                  <a:schemeClr val="tx1"/>
                </a:solidFill>
                <a:effectLst/>
                <a:latin typeface="+mn-lt"/>
                <a:ea typeface="+mn-ea"/>
                <a:cs typeface="+mn-cs"/>
              </a:rPr>
              <a:t>sammantanget</a:t>
            </a:r>
            <a:r>
              <a:rPr lang="sv-SE" sz="1200" kern="1200" baseline="0" dirty="0">
                <a:solidFill>
                  <a:schemeClr val="tx1"/>
                </a:solidFill>
                <a:effectLst/>
                <a:latin typeface="+mn-lt"/>
                <a:ea typeface="+mn-ea"/>
                <a:cs typeface="+mn-cs"/>
              </a:rPr>
              <a:t> gör Umeå till en progressiv förebild. Vi är många som tror att världen behöver </a:t>
            </a:r>
            <a:r>
              <a:rPr lang="sv-SE" sz="1200" kern="1200" baseline="0" dirty="0" err="1">
                <a:solidFill>
                  <a:schemeClr val="tx1"/>
                </a:solidFill>
                <a:effectLst/>
                <a:latin typeface="+mn-lt"/>
                <a:ea typeface="+mn-ea"/>
                <a:cs typeface="+mn-cs"/>
              </a:rPr>
              <a:t>nyaskapande</a:t>
            </a:r>
            <a:r>
              <a:rPr lang="sv-SE" sz="1200" kern="1200" baseline="0" dirty="0">
                <a:solidFill>
                  <a:schemeClr val="tx1"/>
                </a:solidFill>
                <a:effectLst/>
                <a:latin typeface="+mn-lt"/>
                <a:ea typeface="+mn-ea"/>
                <a:cs typeface="+mn-cs"/>
              </a:rPr>
              <a:t> lösningar på de utmaningar som finns.</a:t>
            </a:r>
          </a:p>
          <a:p>
            <a:r>
              <a:rPr lang="sv-SE" sz="1200" kern="1200" baseline="0" dirty="0">
                <a:solidFill>
                  <a:schemeClr val="tx1"/>
                </a:solidFill>
                <a:effectLst/>
                <a:latin typeface="+mn-lt"/>
                <a:ea typeface="+mn-ea"/>
                <a:cs typeface="+mn-cs"/>
              </a:rPr>
              <a:t>Vi tror att världen skulle vara bättre om fler tänkte och gjorde som oss i Umeå.</a:t>
            </a:r>
          </a:p>
          <a:p>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05706593-1D8F-9246-AD15-67C6A3A46258}" type="slidenum">
              <a:rPr lang="sv-SE" smtClean="0"/>
              <a:t>16</a:t>
            </a:fld>
            <a:endParaRPr lang="sv-SE"/>
          </a:p>
        </p:txBody>
      </p:sp>
    </p:spTree>
    <p:extLst>
      <p:ext uri="{BB962C8B-B14F-4D97-AF65-F5344CB8AC3E}">
        <p14:creationId xmlns:p14="http://schemas.microsoft.com/office/powerpoint/2010/main" val="3774903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kern="1200" dirty="0">
                <a:solidFill>
                  <a:schemeClr val="tx1"/>
                </a:solidFill>
                <a:effectLst/>
                <a:latin typeface="+mn-lt"/>
                <a:ea typeface="+mn-ea"/>
                <a:cs typeface="+mn-cs"/>
              </a:rPr>
              <a:t>Umeå har under de senaste femtio åren haft en uthållig tillväxt, och är Norra Sveriges snabbast växande region. </a:t>
            </a:r>
          </a:p>
          <a:p>
            <a:r>
              <a:rPr lang="sv-SE" b="0" i="0" kern="1200" dirty="0">
                <a:solidFill>
                  <a:schemeClr val="tx1"/>
                </a:solidFill>
                <a:effectLst/>
                <a:latin typeface="+mn-lt"/>
                <a:ea typeface="+mn-ea"/>
                <a:cs typeface="+mn-cs"/>
              </a:rPr>
              <a:t>Umeå är norra Sveriges mest befolkningsrika kommun och vägarna hit är många. </a:t>
            </a:r>
          </a:p>
          <a:p>
            <a:r>
              <a:rPr lang="sv-SE" b="0" i="0" kern="1200" dirty="0">
                <a:solidFill>
                  <a:schemeClr val="tx1"/>
                </a:solidFill>
                <a:effectLst/>
                <a:latin typeface="+mn-lt"/>
                <a:ea typeface="+mn-ea"/>
                <a:cs typeface="+mn-cs"/>
              </a:rPr>
              <a:t>Umeå flygplats, som ligger några kilometer från centrum, är en av Sveriges mest trafikerade. </a:t>
            </a:r>
          </a:p>
          <a:p>
            <a:r>
              <a:rPr lang="sv-SE" b="0" i="0" kern="1200" dirty="0">
                <a:solidFill>
                  <a:schemeClr val="tx1"/>
                </a:solidFill>
                <a:effectLst/>
                <a:latin typeface="+mn-lt"/>
                <a:ea typeface="+mn-ea"/>
                <a:cs typeface="+mn-cs"/>
              </a:rPr>
              <a:t>E4:an, E12:an och Botniabanan kan också ta dig till Umeå. </a:t>
            </a:r>
          </a:p>
          <a:p>
            <a:endParaRPr lang="sv-SE" kern="1200" dirty="0">
              <a:solidFill>
                <a:schemeClr val="tx1"/>
              </a:solidFill>
              <a:effectLst/>
              <a:latin typeface="+mn-lt"/>
              <a:ea typeface="+mn-ea"/>
              <a:cs typeface="+mn-cs"/>
            </a:endParaRPr>
          </a:p>
          <a:p>
            <a:r>
              <a:rPr lang="sv-SE" kern="1200" dirty="0">
                <a:solidFill>
                  <a:schemeClr val="tx1"/>
                </a:solidFill>
                <a:effectLst/>
                <a:latin typeface="+mn-lt"/>
                <a:ea typeface="+mn-ea"/>
                <a:cs typeface="+mn-cs"/>
              </a:rPr>
              <a:t>Här skapas årligen omkring 1000 nya jobb, och arbetslösheten är bland den lägsta i Sverige.  </a:t>
            </a:r>
          </a:p>
          <a:p>
            <a:r>
              <a:rPr lang="sv-SE" kern="1200" dirty="0">
                <a:solidFill>
                  <a:schemeClr val="tx1"/>
                </a:solidFill>
                <a:effectLst/>
                <a:latin typeface="+mn-lt"/>
                <a:ea typeface="+mn-ea"/>
                <a:cs typeface="+mn-cs"/>
              </a:rPr>
              <a:t>I</a:t>
            </a:r>
            <a:r>
              <a:rPr lang="sv-SE" kern="1200" baseline="0" dirty="0">
                <a:solidFill>
                  <a:schemeClr val="tx1"/>
                </a:solidFill>
                <a:effectLst/>
                <a:latin typeface="+mn-lt"/>
                <a:ea typeface="+mn-ea"/>
                <a:cs typeface="+mn-cs"/>
              </a:rPr>
              <a:t> Umeå </a:t>
            </a:r>
            <a:r>
              <a:rPr lang="sv-SE" kern="1200" dirty="0">
                <a:solidFill>
                  <a:schemeClr val="tx1"/>
                </a:solidFill>
                <a:effectLst/>
                <a:latin typeface="+mn-lt"/>
                <a:ea typeface="+mn-ea"/>
                <a:cs typeface="+mn-cs"/>
              </a:rPr>
              <a:t>pågår många stora byggprojekt, och ännu fler planeras under den kommande tioårsperioden. </a:t>
            </a:r>
          </a:p>
          <a:p>
            <a:endParaRPr lang="sv-SE" kern="1200" dirty="0">
              <a:solidFill>
                <a:schemeClr val="tx1"/>
              </a:solidFill>
              <a:effectLst/>
              <a:latin typeface="+mn-lt"/>
              <a:ea typeface="+mn-ea"/>
              <a:cs typeface="+mn-cs"/>
            </a:endParaRPr>
          </a:p>
          <a:p>
            <a:r>
              <a:rPr lang="sv-SE" kern="1200" dirty="0">
                <a:solidFill>
                  <a:schemeClr val="tx1"/>
                </a:solidFill>
                <a:effectLst/>
                <a:latin typeface="+mn-lt"/>
                <a:ea typeface="+mn-ea"/>
                <a:cs typeface="+mn-cs"/>
              </a:rPr>
              <a:t>Umeå är norra Sveriges ledande industristad, med en tradition av innovationer som blivit världsledande inom sina områden.</a:t>
            </a:r>
          </a:p>
          <a:p>
            <a:r>
              <a:rPr lang="sv-SE" kern="1200" dirty="0">
                <a:solidFill>
                  <a:schemeClr val="tx1"/>
                </a:solidFill>
                <a:effectLst/>
                <a:latin typeface="+mn-lt"/>
                <a:ea typeface="+mn-ea"/>
                <a:cs typeface="+mn-cs"/>
              </a:rPr>
              <a:t>Våra universitet – Umeå universitet och Sveriges lantbruksuniversitet – är riksutbildande och förser hela Sverige med kompetens. Genom samarbeten mellan universitet och näringsliv växer ständigt nya företag och innovationer fram.  </a:t>
            </a:r>
          </a:p>
          <a:p>
            <a:r>
              <a:rPr lang="sv-SE" kern="1200" dirty="0">
                <a:solidFill>
                  <a:schemeClr val="tx1"/>
                </a:solidFill>
                <a:effectLst/>
                <a:latin typeface="+mn-lt"/>
                <a:ea typeface="+mn-ea"/>
                <a:cs typeface="+mn-cs"/>
              </a:rPr>
              <a:t>Närheten mellan universitet och universitetssjukhus stimulerar forskningsmiljö och teknisk utveckling.</a:t>
            </a:r>
          </a:p>
          <a:p>
            <a:endParaRPr lang="sv-SE" kern="1200" dirty="0">
              <a:solidFill>
                <a:schemeClr val="tx1"/>
              </a:solidFill>
              <a:effectLst/>
              <a:latin typeface="+mn-lt"/>
              <a:ea typeface="+mn-ea"/>
              <a:cs typeface="+mn-cs"/>
            </a:endParaRPr>
          </a:p>
          <a:p>
            <a:r>
              <a:rPr lang="sv-SE" kern="1200" dirty="0">
                <a:solidFill>
                  <a:schemeClr val="tx1"/>
                </a:solidFill>
                <a:effectLst/>
                <a:latin typeface="+mn-lt"/>
                <a:ea typeface="+mn-ea"/>
                <a:cs typeface="+mn-cs"/>
              </a:rPr>
              <a:t>Engagemanget i miljöfrågor i Umeå är enormt. Det har bland annat resulterat i titeln Årets klimatstad 2016, och tre andraplatser när Europas miljöhuvudstad ska koras.</a:t>
            </a:r>
          </a:p>
          <a:p>
            <a:r>
              <a:rPr lang="sv-SE" kern="1200" dirty="0">
                <a:solidFill>
                  <a:schemeClr val="tx1"/>
                </a:solidFill>
                <a:effectLst/>
                <a:latin typeface="+mn-lt"/>
                <a:ea typeface="+mn-ea"/>
                <a:cs typeface="+mn-cs"/>
              </a:rPr>
              <a:t>Medskapande var ledordet när Umeå sökte – och vann – titeln Europas Kulturhuvudstad 2014. </a:t>
            </a:r>
            <a:r>
              <a:rPr lang="sv-SE" b="0" kern="1200" dirty="0">
                <a:solidFill>
                  <a:schemeClr val="tx1"/>
                </a:solidFill>
                <a:effectLst/>
                <a:latin typeface="+mn-lt"/>
                <a:ea typeface="+mn-ea"/>
                <a:cs typeface="+mn-cs"/>
              </a:rPr>
              <a:t>Umeå tog också en andraplats vid ansökan till </a:t>
            </a:r>
            <a:r>
              <a:rPr lang="sv-SE" b="0" kern="1200" dirty="0" err="1">
                <a:solidFill>
                  <a:schemeClr val="tx1"/>
                </a:solidFill>
                <a:effectLst/>
                <a:latin typeface="+mn-lt"/>
                <a:ea typeface="+mn-ea"/>
                <a:cs typeface="+mn-cs"/>
              </a:rPr>
              <a:t>European</a:t>
            </a:r>
            <a:r>
              <a:rPr lang="sv-SE" b="0" kern="1200" dirty="0">
                <a:solidFill>
                  <a:schemeClr val="tx1"/>
                </a:solidFill>
                <a:effectLst/>
                <a:latin typeface="+mn-lt"/>
                <a:ea typeface="+mn-ea"/>
                <a:cs typeface="+mn-cs"/>
              </a:rPr>
              <a:t> </a:t>
            </a:r>
            <a:r>
              <a:rPr lang="sv-SE" b="0" kern="1200" dirty="0" err="1">
                <a:solidFill>
                  <a:schemeClr val="tx1"/>
                </a:solidFill>
                <a:effectLst/>
                <a:latin typeface="+mn-lt"/>
                <a:ea typeface="+mn-ea"/>
                <a:cs typeface="+mn-cs"/>
              </a:rPr>
              <a:t>Capital</a:t>
            </a:r>
            <a:r>
              <a:rPr lang="sv-SE" b="0" kern="1200" dirty="0">
                <a:solidFill>
                  <a:schemeClr val="tx1"/>
                </a:solidFill>
                <a:effectLst/>
                <a:latin typeface="+mn-lt"/>
                <a:ea typeface="+mn-ea"/>
                <a:cs typeface="+mn-cs"/>
              </a:rPr>
              <a:t> </a:t>
            </a:r>
            <a:r>
              <a:rPr lang="sv-SE" b="0" kern="1200" dirty="0" err="1">
                <a:solidFill>
                  <a:schemeClr val="tx1"/>
                </a:solidFill>
                <a:effectLst/>
                <a:latin typeface="+mn-lt"/>
                <a:ea typeface="+mn-ea"/>
                <a:cs typeface="+mn-cs"/>
              </a:rPr>
              <a:t>of</a:t>
            </a:r>
            <a:r>
              <a:rPr lang="sv-SE" b="0" kern="1200" baseline="0" dirty="0">
                <a:solidFill>
                  <a:schemeClr val="tx1"/>
                </a:solidFill>
                <a:effectLst/>
                <a:latin typeface="+mn-lt"/>
                <a:ea typeface="+mn-ea"/>
                <a:cs typeface="+mn-cs"/>
              </a:rPr>
              <a:t> Innovation 2018. </a:t>
            </a:r>
            <a:endParaRPr lang="sv-SE" b="0" kern="1200" dirty="0">
              <a:solidFill>
                <a:schemeClr val="tx1"/>
              </a:solidFill>
              <a:effectLst/>
              <a:latin typeface="+mn-lt"/>
              <a:ea typeface="+mn-ea"/>
              <a:cs typeface="+mn-cs"/>
            </a:endParaRPr>
          </a:p>
          <a:p>
            <a:r>
              <a:rPr lang="sv-SE" kern="1200" dirty="0">
                <a:solidFill>
                  <a:schemeClr val="tx1"/>
                </a:solidFill>
                <a:effectLst/>
                <a:latin typeface="+mn-lt"/>
                <a:ea typeface="+mn-ea"/>
                <a:cs typeface="+mn-cs"/>
              </a:rPr>
              <a:t>Staden har en stark tradition av D.I.Y. (Do It </a:t>
            </a:r>
            <a:r>
              <a:rPr lang="sv-SE" kern="1200" dirty="0" err="1">
                <a:solidFill>
                  <a:schemeClr val="tx1"/>
                </a:solidFill>
                <a:effectLst/>
                <a:latin typeface="+mn-lt"/>
                <a:ea typeface="+mn-ea"/>
                <a:cs typeface="+mn-cs"/>
              </a:rPr>
              <a:t>Yourself</a:t>
            </a:r>
            <a:r>
              <a:rPr lang="sv-SE" kern="1200" dirty="0">
                <a:solidFill>
                  <a:schemeClr val="tx1"/>
                </a:solidFill>
                <a:effectLst/>
                <a:latin typeface="+mn-lt"/>
                <a:ea typeface="+mn-ea"/>
                <a:cs typeface="+mn-cs"/>
              </a:rPr>
              <a:t>)-anda.</a:t>
            </a:r>
          </a:p>
          <a:p>
            <a:r>
              <a:rPr lang="sv-SE" kern="1200" dirty="0">
                <a:solidFill>
                  <a:schemeClr val="tx1"/>
                </a:solidFill>
                <a:effectLst/>
                <a:latin typeface="+mn-lt"/>
                <a:ea typeface="+mn-ea"/>
                <a:cs typeface="+mn-cs"/>
              </a:rPr>
              <a:t>Med en jämställd fördelning av träningstider mellan killar och tjejer har man skapat förutsättningar för några av Sveriges bästa damlag att växa fram i Umeå.</a:t>
            </a:r>
          </a:p>
          <a:p>
            <a:r>
              <a:rPr lang="sv-SE" kern="1200" dirty="0">
                <a:solidFill>
                  <a:schemeClr val="tx1"/>
                </a:solidFill>
                <a:effectLst/>
                <a:latin typeface="+mn-lt"/>
                <a:ea typeface="+mn-ea"/>
                <a:cs typeface="+mn-cs"/>
              </a:rPr>
              <a:t>Med Social Progress Index mäter man livskvalitet utifrån olika parametrar. Norra Sverige ligger bäst till i EU.</a:t>
            </a:r>
          </a:p>
        </p:txBody>
      </p:sp>
      <p:sp>
        <p:nvSpPr>
          <p:cNvPr id="4" name="Platshållare för bildnummer 3"/>
          <p:cNvSpPr>
            <a:spLocks noGrp="1"/>
          </p:cNvSpPr>
          <p:nvPr>
            <p:ph type="sldNum" sz="quarter" idx="10"/>
          </p:nvPr>
        </p:nvSpPr>
        <p:spPr/>
        <p:txBody>
          <a:bodyPr/>
          <a:lstStyle/>
          <a:p>
            <a:fld id="{05706593-1D8F-9246-AD15-67C6A3A46258}" type="slidenum">
              <a:rPr lang="sv-SE" smtClean="0"/>
              <a:t>2</a:t>
            </a:fld>
            <a:endParaRPr lang="sv-SE"/>
          </a:p>
        </p:txBody>
      </p:sp>
    </p:spTree>
    <p:extLst>
      <p:ext uri="{BB962C8B-B14F-4D97-AF65-F5344CB8AC3E}">
        <p14:creationId xmlns:p14="http://schemas.microsoft.com/office/powerpoint/2010/main" val="2308692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Umeå har under de senaste femtio åren haft en uthållig tillväxt, och är Norra Sveriges snabbast växande region. </a:t>
            </a:r>
          </a:p>
          <a:p>
            <a:r>
              <a:rPr lang="sv-SE" sz="1200" b="0" i="0" kern="1200" dirty="0">
                <a:solidFill>
                  <a:schemeClr val="tx1"/>
                </a:solidFill>
                <a:effectLst/>
                <a:latin typeface="+mn-lt"/>
                <a:ea typeface="+mn-ea"/>
                <a:cs typeface="+mn-cs"/>
              </a:rPr>
              <a:t>Umeå är norra Sveriges mest befolkningsrika kommun</a:t>
            </a:r>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Här skapas årligen omkring 1000 nya jobb, och arbetslösheten är bland den lägsta i Sverige.  </a:t>
            </a:r>
          </a:p>
          <a:p>
            <a:pPr marL="0" marR="0" lvl="0" indent="0" algn="l" defTabSz="457200" rtl="0" eaLnBrk="1" fontAlgn="auto" latinLnBrk="0" hangingPunct="1">
              <a:lnSpc>
                <a:spcPct val="100000"/>
              </a:lnSpc>
              <a:spcBef>
                <a:spcPts val="0"/>
              </a:spcBef>
              <a:spcAft>
                <a:spcPts val="0"/>
              </a:spcAft>
              <a:buClrTx/>
              <a:buSzTx/>
              <a:buFontTx/>
              <a:buNone/>
              <a:tabLst/>
              <a:defRPr/>
            </a:pPr>
            <a:r>
              <a:rPr lang="sv-SE" sz="1200" b="0" kern="1200" dirty="0">
                <a:solidFill>
                  <a:schemeClr val="tx1"/>
                </a:solidFill>
                <a:effectLst/>
                <a:latin typeface="+mn-lt"/>
                <a:ea typeface="+mn-ea"/>
                <a:cs typeface="+mn-cs"/>
              </a:rPr>
              <a:t>Mellan åren 2016–2018 startades 2 050 </a:t>
            </a:r>
            <a:r>
              <a:rPr lang="sv-SE" sz="1200" b="0" kern="1200" dirty="0" err="1">
                <a:solidFill>
                  <a:schemeClr val="tx1"/>
                </a:solidFill>
                <a:effectLst/>
                <a:latin typeface="+mn-lt"/>
                <a:ea typeface="+mn-ea"/>
                <a:cs typeface="+mn-cs"/>
              </a:rPr>
              <a:t>st</a:t>
            </a:r>
            <a:r>
              <a:rPr lang="sv-SE" sz="1200" b="0" kern="1200" dirty="0">
                <a:solidFill>
                  <a:schemeClr val="tx1"/>
                </a:solidFill>
                <a:effectLst/>
                <a:latin typeface="+mn-lt"/>
                <a:ea typeface="+mn-ea"/>
                <a:cs typeface="+mn-cs"/>
              </a:rPr>
              <a:t> nya företag och 3 300 nya arbetstillfällen skapades i Umeå.</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I</a:t>
            </a:r>
            <a:r>
              <a:rPr lang="sv-SE" sz="1200" kern="1200" baseline="0" dirty="0">
                <a:solidFill>
                  <a:schemeClr val="tx1"/>
                </a:solidFill>
                <a:effectLst/>
                <a:latin typeface="+mn-lt"/>
                <a:ea typeface="+mn-ea"/>
                <a:cs typeface="+mn-cs"/>
              </a:rPr>
              <a:t> Umeå </a:t>
            </a:r>
            <a:r>
              <a:rPr lang="sv-SE" sz="1200" kern="1200" dirty="0">
                <a:solidFill>
                  <a:schemeClr val="tx1"/>
                </a:solidFill>
                <a:effectLst/>
                <a:latin typeface="+mn-lt"/>
                <a:ea typeface="+mn-ea"/>
                <a:cs typeface="+mn-cs"/>
              </a:rPr>
              <a:t>pågår många stora investeringsprojekt</a:t>
            </a:r>
            <a:r>
              <a:rPr lang="sv-SE" sz="1200" kern="1200" baseline="0" dirty="0">
                <a:solidFill>
                  <a:schemeClr val="tx1"/>
                </a:solidFill>
                <a:effectLst/>
                <a:latin typeface="+mn-lt"/>
                <a:ea typeface="+mn-ea"/>
                <a:cs typeface="+mn-cs"/>
              </a:rPr>
              <a:t> </a:t>
            </a:r>
            <a:r>
              <a:rPr lang="sv-SE" sz="1200" kern="1200" dirty="0">
                <a:solidFill>
                  <a:schemeClr val="tx1"/>
                </a:solidFill>
                <a:effectLst/>
                <a:latin typeface="+mn-lt"/>
                <a:ea typeface="+mn-ea"/>
                <a:cs typeface="+mn-cs"/>
              </a:rPr>
              <a:t>för att möta</a:t>
            </a:r>
            <a:r>
              <a:rPr lang="sv-SE" sz="1200" kern="1200" baseline="0" dirty="0">
                <a:solidFill>
                  <a:schemeClr val="tx1"/>
                </a:solidFill>
                <a:effectLst/>
                <a:latin typeface="+mn-lt"/>
                <a:ea typeface="+mn-ea"/>
                <a:cs typeface="+mn-cs"/>
              </a:rPr>
              <a:t> näringslivets behov av lokaler och bostäder till den växande skaran umeåbor.</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Många attraheras av Umeås dynamik, med en högutbildad och </a:t>
            </a:r>
            <a:r>
              <a:rPr lang="sv-SE" sz="1200" kern="1200" baseline="0" dirty="0">
                <a:solidFill>
                  <a:schemeClr val="tx1"/>
                </a:solidFill>
                <a:effectLst/>
                <a:latin typeface="+mn-lt"/>
                <a:ea typeface="+mn-ea"/>
                <a:cs typeface="+mn-cs"/>
              </a:rPr>
              <a:t>kompetent befolkning, rik innovationsmiljö, inspirerande kulturliv och trygg livsmiljö.</a:t>
            </a:r>
          </a:p>
          <a:p>
            <a:endParaRPr lang="sv-SE" dirty="0"/>
          </a:p>
          <a:p>
            <a:endParaRPr lang="sv-SE" dirty="0"/>
          </a:p>
        </p:txBody>
      </p:sp>
      <p:sp>
        <p:nvSpPr>
          <p:cNvPr id="4" name="Platshållare för bildnummer 3"/>
          <p:cNvSpPr>
            <a:spLocks noGrp="1"/>
          </p:cNvSpPr>
          <p:nvPr>
            <p:ph type="sldNum" sz="quarter" idx="10"/>
          </p:nvPr>
        </p:nvSpPr>
        <p:spPr/>
        <p:txBody>
          <a:bodyPr/>
          <a:lstStyle/>
          <a:p>
            <a:fld id="{05706593-1D8F-9246-AD15-67C6A3A46258}" type="slidenum">
              <a:rPr lang="sv-SE" smtClean="0"/>
              <a:t>3</a:t>
            </a:fld>
            <a:endParaRPr lang="sv-SE"/>
          </a:p>
        </p:txBody>
      </p:sp>
    </p:spTree>
    <p:extLst>
      <p:ext uri="{BB962C8B-B14F-4D97-AF65-F5344CB8AC3E}">
        <p14:creationId xmlns:p14="http://schemas.microsoft.com/office/powerpoint/2010/main" val="3637300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Umeå är norra Sveriges snabbast växande region.</a:t>
            </a:r>
          </a:p>
          <a:p>
            <a:r>
              <a:rPr lang="sv-SE" sz="1200" kern="1200" dirty="0">
                <a:solidFill>
                  <a:schemeClr val="tx1"/>
                </a:solidFill>
                <a:effectLst/>
                <a:latin typeface="+mn-lt"/>
                <a:ea typeface="+mn-ea"/>
                <a:cs typeface="+mn-cs"/>
              </a:rPr>
              <a:t>Länge</a:t>
            </a:r>
            <a:r>
              <a:rPr lang="sv-SE" sz="1200" kern="1200" baseline="0" dirty="0">
                <a:solidFill>
                  <a:schemeClr val="tx1"/>
                </a:solidFill>
                <a:effectLst/>
                <a:latin typeface="+mn-lt"/>
                <a:ea typeface="+mn-ea"/>
                <a:cs typeface="+mn-cs"/>
              </a:rPr>
              <a:t> var Umeå Europas snabbast växande stad.</a:t>
            </a:r>
            <a:r>
              <a:rPr lang="sv-SE" sz="1200" kern="1200" dirty="0">
                <a:solidFill>
                  <a:schemeClr val="tx1"/>
                </a:solidFill>
                <a:effectLst/>
                <a:latin typeface="+mn-lt"/>
                <a:ea typeface="+mn-ea"/>
                <a:cs typeface="+mn-cs"/>
              </a:rPr>
              <a:t> </a:t>
            </a:r>
          </a:p>
          <a:p>
            <a:r>
              <a:rPr lang="sv-SE" sz="1200" kern="1200" dirty="0">
                <a:solidFill>
                  <a:schemeClr val="tx1"/>
                </a:solidFill>
                <a:effectLst/>
                <a:latin typeface="+mn-lt"/>
                <a:ea typeface="+mn-ea"/>
                <a:cs typeface="+mn-cs"/>
              </a:rPr>
              <a:t>Umeås attraktionskraft och</a:t>
            </a:r>
            <a:r>
              <a:rPr lang="sv-SE" sz="1200" kern="1200" baseline="0" dirty="0">
                <a:solidFill>
                  <a:schemeClr val="tx1"/>
                </a:solidFill>
                <a:effectLst/>
                <a:latin typeface="+mn-lt"/>
                <a:ea typeface="+mn-ea"/>
                <a:cs typeface="+mn-cs"/>
              </a:rPr>
              <a:t> unga befolkning har gjort att befolkningstillväxten varit </a:t>
            </a:r>
            <a:r>
              <a:rPr lang="sv-SE" sz="1200" kern="1200" dirty="0">
                <a:solidFill>
                  <a:schemeClr val="tx1"/>
                </a:solidFill>
                <a:effectLst/>
                <a:latin typeface="+mn-lt"/>
                <a:ea typeface="+mn-ea"/>
                <a:cs typeface="+mn-cs"/>
              </a:rPr>
              <a:t>stadig under lång tid.</a:t>
            </a:r>
            <a:r>
              <a:rPr lang="sv-SE" sz="1200" kern="1200" baseline="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endParaRPr lang="sv-SE" sz="1200" kern="1200" baseline="0" dirty="0">
              <a:solidFill>
                <a:schemeClr val="tx1"/>
              </a:solidFill>
              <a:effectLst/>
              <a:latin typeface="+mn-lt"/>
              <a:ea typeface="+mn-ea"/>
              <a:cs typeface="+mn-cs"/>
            </a:endParaRPr>
          </a:p>
          <a:p>
            <a:r>
              <a:rPr lang="sv-SE" sz="1200" kern="1200" baseline="0" dirty="0">
                <a:solidFill>
                  <a:schemeClr val="tx1"/>
                </a:solidFill>
                <a:effectLst/>
                <a:latin typeface="+mn-lt"/>
                <a:ea typeface="+mn-ea"/>
                <a:cs typeface="+mn-cs"/>
              </a:rPr>
              <a:t>Men vi vill mer!</a:t>
            </a:r>
          </a:p>
          <a:p>
            <a:endParaRPr lang="sv-SE" sz="1200" kern="1200" baseline="0" dirty="0">
              <a:solidFill>
                <a:schemeClr val="tx1"/>
              </a:solidFill>
              <a:effectLst/>
              <a:latin typeface="+mn-lt"/>
              <a:ea typeface="+mn-ea"/>
              <a:cs typeface="+mn-cs"/>
            </a:endParaRPr>
          </a:p>
          <a:p>
            <a:r>
              <a:rPr lang="sv-SE" sz="1200" kern="1200" baseline="0" dirty="0">
                <a:solidFill>
                  <a:schemeClr val="tx1"/>
                </a:solidFill>
                <a:effectLst/>
                <a:latin typeface="+mn-lt"/>
                <a:ea typeface="+mn-ea"/>
                <a:cs typeface="+mn-cs"/>
              </a:rPr>
              <a:t>I Umeå finns </a:t>
            </a:r>
            <a:r>
              <a:rPr lang="sv-SE" sz="1200" kern="1200" dirty="0">
                <a:solidFill>
                  <a:schemeClr val="tx1"/>
                </a:solidFill>
                <a:effectLst/>
                <a:latin typeface="+mn-lt"/>
                <a:ea typeface="+mn-ea"/>
                <a:cs typeface="+mn-cs"/>
              </a:rPr>
              <a:t>många strategier för att främja</a:t>
            </a:r>
            <a:r>
              <a:rPr lang="sv-SE" sz="1200" kern="1200" baseline="0" dirty="0">
                <a:solidFill>
                  <a:schemeClr val="tx1"/>
                </a:solidFill>
                <a:effectLst/>
                <a:latin typeface="+mn-lt"/>
                <a:ea typeface="+mn-ea"/>
                <a:cs typeface="+mn-cs"/>
              </a:rPr>
              <a:t> en fortsatt stark befolkningstillväxt. </a:t>
            </a:r>
          </a:p>
          <a:p>
            <a:pPr marL="0" marR="0" indent="0" algn="l" defTabSz="457200" rtl="0" eaLnBrk="1" fontAlgn="auto" latinLnBrk="0" hangingPunct="1">
              <a:lnSpc>
                <a:spcPct val="100000"/>
              </a:lnSpc>
              <a:spcBef>
                <a:spcPts val="0"/>
              </a:spcBef>
              <a:spcAft>
                <a:spcPts val="0"/>
              </a:spcAft>
              <a:buClrTx/>
              <a:buSzTx/>
              <a:buFontTx/>
              <a:buNone/>
              <a:tabLst/>
              <a:defRPr/>
            </a:pPr>
            <a:r>
              <a:rPr lang="sv-SE" sz="1200" kern="1200" baseline="0" dirty="0">
                <a:solidFill>
                  <a:schemeClr val="tx1"/>
                </a:solidFill>
                <a:effectLst/>
                <a:latin typeface="+mn-lt"/>
                <a:ea typeface="+mn-ea"/>
                <a:cs typeface="+mn-cs"/>
              </a:rPr>
              <a:t>I dagsläget ser det bra ut. Under 2017 slog vi ett tillväxtrekord då vi ökade med </a:t>
            </a:r>
            <a:r>
              <a:rPr lang="sv-SE" sz="1200" kern="1200" dirty="0">
                <a:solidFill>
                  <a:schemeClr val="tx1"/>
                </a:solidFill>
                <a:effectLst/>
                <a:latin typeface="+mn-lt"/>
                <a:ea typeface="+mn-ea"/>
                <a:cs typeface="+mn-cs"/>
              </a:rPr>
              <a:t>2188 invånare.</a:t>
            </a:r>
            <a:r>
              <a:rPr lang="sv-SE" sz="1200" kern="1200" baseline="0" dirty="0">
                <a:solidFill>
                  <a:schemeClr val="tx1"/>
                </a:solidFill>
                <a:effectLst/>
                <a:latin typeface="+mn-lt"/>
                <a:ea typeface="+mn-ea"/>
                <a:cs typeface="+mn-cs"/>
              </a:rPr>
              <a:t> </a:t>
            </a:r>
            <a:r>
              <a:rPr lang="sv-SE" sz="1200" b="0" kern="1200" dirty="0">
                <a:solidFill>
                  <a:schemeClr val="tx1"/>
                </a:solidFill>
                <a:effectLst/>
                <a:latin typeface="+mn-lt"/>
                <a:ea typeface="+mn-ea"/>
                <a:cs typeface="+mn-cs"/>
              </a:rPr>
              <a:t>Takten fortsätter</a:t>
            </a:r>
            <a:r>
              <a:rPr lang="sv-SE" sz="1200" b="0" kern="1200" baseline="0" dirty="0">
                <a:solidFill>
                  <a:schemeClr val="tx1"/>
                </a:solidFill>
                <a:effectLst/>
                <a:latin typeface="+mn-lt"/>
                <a:ea typeface="+mn-ea"/>
                <a:cs typeface="+mn-cs"/>
              </a:rPr>
              <a:t> och</a:t>
            </a:r>
            <a:r>
              <a:rPr lang="sv-SE" sz="1200" b="0" kern="1200" dirty="0">
                <a:solidFill>
                  <a:schemeClr val="tx1"/>
                </a:solidFill>
                <a:effectLst/>
                <a:latin typeface="+mn-lt"/>
                <a:ea typeface="+mn-ea"/>
                <a:cs typeface="+mn-cs"/>
              </a:rPr>
              <a:t> under 2018 ökade Umeås befolkning med</a:t>
            </a:r>
            <a:r>
              <a:rPr lang="sv-SE" sz="1200" b="0" i="0" kern="1200" dirty="0">
                <a:solidFill>
                  <a:schemeClr val="tx1"/>
                </a:solidFill>
                <a:effectLst/>
                <a:latin typeface="+mn-lt"/>
                <a:ea typeface="+mn-ea"/>
                <a:cs typeface="+mn-cs"/>
              </a:rPr>
              <a:t> 2039 personer. </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Vi ser positiva flyttnetton i alla led, såväl genom inflyttande från övriga landet, genom invandring och genom nyfödda.</a:t>
            </a:r>
          </a:p>
          <a:p>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05706593-1D8F-9246-AD15-67C6A3A46258}" type="slidenum">
              <a:rPr lang="sv-SE" smtClean="0"/>
              <a:t>4</a:t>
            </a:fld>
            <a:endParaRPr lang="sv-SE"/>
          </a:p>
        </p:txBody>
      </p:sp>
    </p:spTree>
    <p:extLst>
      <p:ext uri="{BB962C8B-B14F-4D97-AF65-F5344CB8AC3E}">
        <p14:creationId xmlns:p14="http://schemas.microsoft.com/office/powerpoint/2010/main" val="503160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Utbudet av arbetstillfällen är ungefär lika stort inom det</a:t>
            </a:r>
            <a:r>
              <a:rPr lang="sv-SE" sz="1200" kern="1200" baseline="0" dirty="0">
                <a:solidFill>
                  <a:schemeClr val="tx1"/>
                </a:solidFill>
                <a:effectLst/>
                <a:latin typeface="+mn-lt"/>
                <a:ea typeface="+mn-ea"/>
                <a:cs typeface="+mn-cs"/>
              </a:rPr>
              <a:t> privata näringslivet som inom offentlig sektor.</a:t>
            </a:r>
          </a:p>
          <a:p>
            <a:r>
              <a:rPr lang="sv-SE" sz="1200" kern="1200" baseline="0" dirty="0">
                <a:solidFill>
                  <a:schemeClr val="tx1"/>
                </a:solidFill>
                <a:effectLst/>
                <a:latin typeface="+mn-lt"/>
                <a:ea typeface="+mn-ea"/>
                <a:cs typeface="+mn-cs"/>
              </a:rPr>
              <a:t>Tillväxten av nya arbetstillfällen är dock snabbare inom det privata näringslivet.</a:t>
            </a:r>
          </a:p>
          <a:p>
            <a:endParaRPr lang="sv-SE" sz="1200" kern="1200" baseline="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Umeå</a:t>
            </a:r>
            <a:r>
              <a:rPr lang="sv-SE" sz="1200" kern="1200" baseline="0" dirty="0">
                <a:solidFill>
                  <a:schemeClr val="tx1"/>
                </a:solidFill>
                <a:effectLst/>
                <a:latin typeface="+mn-lt"/>
                <a:ea typeface="+mn-ea"/>
                <a:cs typeface="+mn-cs"/>
              </a:rPr>
              <a:t> erbjuder en stor bredd av utbildningstillfällen. Många unga människor kommer till Umeå för att utbilda sig via specialiserade gymnasieskolor, ett flertal folkhögskolor, YH-utbildningar eller på akademisk nivå.</a:t>
            </a:r>
          </a:p>
          <a:p>
            <a:r>
              <a:rPr lang="sv-SE" sz="1200" kern="1200" baseline="0" dirty="0">
                <a:solidFill>
                  <a:schemeClr val="tx1"/>
                </a:solidFill>
                <a:effectLst/>
                <a:latin typeface="+mn-lt"/>
                <a:ea typeface="+mn-ea"/>
                <a:cs typeface="+mn-cs"/>
              </a:rPr>
              <a:t>Umeå universitet och Sveriges lantbruksuniversitet (SLU) erbjuder en stor bredd av utbildningsmöjligheter.</a:t>
            </a:r>
          </a:p>
          <a:p>
            <a:r>
              <a:rPr lang="en-US" sz="1800" dirty="0">
                <a:effectLst/>
                <a:latin typeface="Calibri Light" panose="020F0302020204030204" pitchFamily="34" charset="0"/>
                <a:ea typeface="Calibri" panose="020F0502020204030204" pitchFamily="34" charset="0"/>
              </a:rPr>
              <a:t>I exakta tal för 2021: 51% med akademisk examen och 88% har en gymnasieexamen som lägst (Definition av akademisk examen: kandidat, 3 år, och uppåt).</a:t>
            </a:r>
            <a:endParaRPr lang="sv-SE" sz="1800" dirty="0">
              <a:effectLst/>
              <a:latin typeface="Calibri" panose="020F0502020204030204" pitchFamily="34" charset="0"/>
              <a:ea typeface="Calibri" panose="020F0502020204030204" pitchFamily="34" charset="0"/>
            </a:endParaRPr>
          </a:p>
          <a:p>
            <a:r>
              <a:rPr lang="sv-SE" sz="1200" kern="1200" baseline="0" dirty="0">
                <a:solidFill>
                  <a:schemeClr val="tx1"/>
                </a:solidFill>
                <a:effectLst/>
                <a:latin typeface="+mn-lt"/>
                <a:ea typeface="+mn-ea"/>
                <a:cs typeface="+mn-cs"/>
              </a:rPr>
              <a:t>Det finns med andra ord en god tillgång och utveckling av kompetent arbetskraft.</a:t>
            </a:r>
          </a:p>
          <a:p>
            <a:r>
              <a:rPr lang="sv-SE" sz="1200" kern="1200" baseline="0" dirty="0">
                <a:solidFill>
                  <a:schemeClr val="tx1"/>
                </a:solidFill>
                <a:effectLst/>
                <a:latin typeface="+mn-lt"/>
                <a:ea typeface="+mn-ea"/>
                <a:cs typeface="+mn-cs"/>
              </a:rPr>
              <a:t>Det nära samarbetet mellan näringslivet, kommunen och universiteten möjliggör snabba insatser inom utbildningsväsendet för att möta kompetensefterfrågan inom olika områden – det sker en ständig utveckling.</a:t>
            </a:r>
          </a:p>
          <a:p>
            <a:endParaRPr lang="sv-SE" dirty="0"/>
          </a:p>
        </p:txBody>
      </p:sp>
      <p:sp>
        <p:nvSpPr>
          <p:cNvPr id="4" name="Platshållare för bildnummer 3"/>
          <p:cNvSpPr>
            <a:spLocks noGrp="1"/>
          </p:cNvSpPr>
          <p:nvPr>
            <p:ph type="sldNum" sz="quarter" idx="10"/>
          </p:nvPr>
        </p:nvSpPr>
        <p:spPr/>
        <p:txBody>
          <a:bodyPr/>
          <a:lstStyle/>
          <a:p>
            <a:fld id="{05706593-1D8F-9246-AD15-67C6A3A46258}" type="slidenum">
              <a:rPr lang="sv-SE" smtClean="0"/>
              <a:t>5</a:t>
            </a:fld>
            <a:endParaRPr lang="sv-SE"/>
          </a:p>
        </p:txBody>
      </p:sp>
    </p:spTree>
    <p:extLst>
      <p:ext uri="{BB962C8B-B14F-4D97-AF65-F5344CB8AC3E}">
        <p14:creationId xmlns:p14="http://schemas.microsoft.com/office/powerpoint/2010/main" val="26236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Ett attraktivt Umeå</a:t>
            </a:r>
            <a:r>
              <a:rPr lang="sv-SE" sz="1200" kern="1200" baseline="0" dirty="0">
                <a:solidFill>
                  <a:schemeClr val="tx1"/>
                </a:solidFill>
                <a:effectLst/>
                <a:latin typeface="+mn-lt"/>
                <a:ea typeface="+mn-ea"/>
                <a:cs typeface="+mn-cs"/>
              </a:rPr>
              <a:t> kräver hållbara tillväxtstrategier.</a:t>
            </a:r>
          </a:p>
          <a:p>
            <a:r>
              <a:rPr lang="sv-SE" sz="1200" kern="1200" baseline="0" dirty="0">
                <a:solidFill>
                  <a:schemeClr val="tx1"/>
                </a:solidFill>
                <a:effectLst/>
                <a:latin typeface="+mn-lt"/>
                <a:ea typeface="+mn-ea"/>
                <a:cs typeface="+mn-cs"/>
              </a:rPr>
              <a:t>För att kunna skapa en hållbar stad vilar utvecklingsplanen på hållbara principer. Det innebär bland annat att Umeå ska växa i de centrala delarna genom förtätning. Då kan fler låta bilen stå och promenera eller cykla mellan bostaden och arbetet.</a:t>
            </a:r>
          </a:p>
          <a:p>
            <a:pPr marL="0" marR="0" lvl="0" indent="0" algn="l" defTabSz="457200" rtl="0" eaLnBrk="1" fontAlgn="auto" latinLnBrk="0" hangingPunct="1">
              <a:lnSpc>
                <a:spcPct val="100000"/>
              </a:lnSpc>
              <a:spcBef>
                <a:spcPts val="0"/>
              </a:spcBef>
              <a:spcAft>
                <a:spcPts val="0"/>
              </a:spcAft>
              <a:buClrTx/>
              <a:buSzTx/>
              <a:buFontTx/>
              <a:buNone/>
              <a:tabLst/>
              <a:defRPr/>
            </a:pPr>
            <a:r>
              <a:rPr lang="sv-SE" sz="1200" b="0" kern="1200" dirty="0">
                <a:solidFill>
                  <a:schemeClr val="tx1"/>
                </a:solidFill>
                <a:effectLst/>
                <a:latin typeface="Times"/>
                <a:cs typeface="Times"/>
              </a:rPr>
              <a:t>1 337 nya bostäder under 2018, nära rekord från 1992.</a:t>
            </a:r>
          </a:p>
          <a:p>
            <a:r>
              <a:rPr lang="sv-SE" sz="1200" kern="1200" baseline="0" dirty="0">
                <a:solidFill>
                  <a:schemeClr val="tx1"/>
                </a:solidFill>
                <a:effectLst/>
                <a:latin typeface="+mn-lt"/>
                <a:ea typeface="+mn-ea"/>
                <a:cs typeface="+mn-cs"/>
              </a:rPr>
              <a:t>I nya stadsdelar, och där det går, ska de breda trafiklederna ersättas med gator där människor och cyklister ställs i fokus.</a:t>
            </a:r>
          </a:p>
          <a:p>
            <a:r>
              <a:rPr lang="sv-SE" sz="1200" kern="1200" baseline="0" dirty="0">
                <a:solidFill>
                  <a:schemeClr val="tx1"/>
                </a:solidFill>
                <a:effectLst/>
                <a:latin typeface="+mn-lt"/>
                <a:ea typeface="+mn-ea"/>
                <a:cs typeface="+mn-cs"/>
              </a:rPr>
              <a:t>Tillväxten kommer också att ske i de tätorter och byar som omger Umeå. Där erbjuds attraktiva och naturnära boenden som tilltalar många.</a:t>
            </a:r>
          </a:p>
          <a:p>
            <a:r>
              <a:rPr lang="sv-SE" sz="1200" kern="1200" baseline="0" dirty="0">
                <a:solidFill>
                  <a:schemeClr val="tx1"/>
                </a:solidFill>
                <a:effectLst/>
                <a:latin typeface="+mn-lt"/>
                <a:ea typeface="+mn-ea"/>
                <a:cs typeface="+mn-cs"/>
              </a:rPr>
              <a:t> Bostadsbyggandet i Umeå är bland de mer intensiva i Sverige.</a:t>
            </a:r>
          </a:p>
          <a:p>
            <a:endParaRPr lang="sv-SE" sz="1200" kern="120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10"/>
          </p:nvPr>
        </p:nvSpPr>
        <p:spPr/>
        <p:txBody>
          <a:bodyPr/>
          <a:lstStyle/>
          <a:p>
            <a:fld id="{05706593-1D8F-9246-AD15-67C6A3A46258}" type="slidenum">
              <a:rPr lang="sv-SE" smtClean="0"/>
              <a:t>6</a:t>
            </a:fld>
            <a:endParaRPr lang="sv-SE"/>
          </a:p>
        </p:txBody>
      </p:sp>
    </p:spTree>
    <p:extLst>
      <p:ext uri="{BB962C8B-B14F-4D97-AF65-F5344CB8AC3E}">
        <p14:creationId xmlns:p14="http://schemas.microsoft.com/office/powerpoint/2010/main" val="2567925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”I Umeå är vi aldrig så bra som när vi samarbetar” brukar det heta i Umeå. </a:t>
            </a:r>
          </a:p>
          <a:p>
            <a:r>
              <a:rPr lang="sv-SE" sz="1200" kern="1200" dirty="0">
                <a:solidFill>
                  <a:schemeClr val="tx1"/>
                </a:solidFill>
                <a:effectLst/>
                <a:latin typeface="+mn-lt"/>
                <a:ea typeface="+mn-ea"/>
                <a:cs typeface="+mn-cs"/>
              </a:rPr>
              <a:t>Här vet vi att</a:t>
            </a:r>
            <a:r>
              <a:rPr lang="sv-SE" sz="1200" kern="1200" baseline="0" dirty="0">
                <a:solidFill>
                  <a:schemeClr val="tx1"/>
                </a:solidFill>
                <a:effectLst/>
                <a:latin typeface="+mn-lt"/>
                <a:ea typeface="+mn-ea"/>
                <a:cs typeface="+mn-cs"/>
              </a:rPr>
              <a:t> om vi samarbetar i och över branschgränser, mellan akademin och näringslivet, kort sagt mellan engagerade människor så brukar det bli bättre.</a:t>
            </a:r>
          </a:p>
          <a:p>
            <a:r>
              <a:rPr lang="sv-SE" sz="1200" kern="1200" baseline="0" dirty="0">
                <a:solidFill>
                  <a:schemeClr val="tx1"/>
                </a:solidFill>
                <a:effectLst/>
                <a:latin typeface="+mn-lt"/>
                <a:ea typeface="+mn-ea"/>
                <a:cs typeface="+mn-cs"/>
              </a:rPr>
              <a:t>Det finns forskare som försökt förklara Umeås exceptionella tillväxt genom att peka på att vi  har en hög grad av ”inkluderande tillit”. Eller som man också kan säga: Vi litar på varandra. Och då blir det lättare att åstadkomma resultat vare sig det är i affärer eller samhällsutveckling.</a:t>
            </a:r>
          </a:p>
          <a:p>
            <a:endParaRPr lang="sv-SE" sz="1200" kern="1200" baseline="0" dirty="0">
              <a:solidFill>
                <a:schemeClr val="tx1"/>
              </a:solidFill>
              <a:effectLst/>
              <a:latin typeface="+mn-lt"/>
              <a:ea typeface="+mn-ea"/>
              <a:cs typeface="+mn-cs"/>
            </a:endParaRPr>
          </a:p>
          <a:p>
            <a:r>
              <a:rPr lang="sv-SE" dirty="0"/>
              <a:t>Den</a:t>
            </a:r>
            <a:r>
              <a:rPr lang="sv-SE" baseline="0" dirty="0"/>
              <a:t> höga tilliten gör också Umeå till en trygg plats. </a:t>
            </a:r>
          </a:p>
          <a:p>
            <a:endParaRPr lang="sv-SE" dirty="0"/>
          </a:p>
          <a:p>
            <a:r>
              <a:rPr lang="sv-SE" dirty="0"/>
              <a:t>Det visar</a:t>
            </a:r>
            <a:r>
              <a:rPr lang="sv-SE" baseline="0" dirty="0"/>
              <a:t> också statistiken över brottsligheten. Umeå är den stad som har lägst nivå av brottslighet bland städer i jämförbar storlek.</a:t>
            </a:r>
          </a:p>
          <a:p>
            <a:endParaRPr lang="sv-SE" dirty="0"/>
          </a:p>
        </p:txBody>
      </p:sp>
      <p:sp>
        <p:nvSpPr>
          <p:cNvPr id="4" name="Platshållare för bildnummer 3"/>
          <p:cNvSpPr>
            <a:spLocks noGrp="1"/>
          </p:cNvSpPr>
          <p:nvPr>
            <p:ph type="sldNum" sz="quarter" idx="10"/>
          </p:nvPr>
        </p:nvSpPr>
        <p:spPr/>
        <p:txBody>
          <a:bodyPr/>
          <a:lstStyle/>
          <a:p>
            <a:fld id="{05706593-1D8F-9246-AD15-67C6A3A46258}" type="slidenum">
              <a:rPr lang="sv-SE" smtClean="0"/>
              <a:t>7</a:t>
            </a:fld>
            <a:endParaRPr lang="sv-SE"/>
          </a:p>
        </p:txBody>
      </p:sp>
    </p:spTree>
    <p:extLst>
      <p:ext uri="{BB962C8B-B14F-4D97-AF65-F5344CB8AC3E}">
        <p14:creationId xmlns:p14="http://schemas.microsoft.com/office/powerpoint/2010/main" val="42394392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Umeå har två universitet; Umeå universitet och Sveriges </a:t>
            </a:r>
            <a:r>
              <a:rPr lang="sv-SE" sz="1200" kern="1200" dirty="0" err="1">
                <a:solidFill>
                  <a:schemeClr val="tx1"/>
                </a:solidFill>
                <a:effectLst/>
                <a:latin typeface="+mn-lt"/>
                <a:ea typeface="+mn-ea"/>
                <a:cs typeface="+mn-cs"/>
              </a:rPr>
              <a:t>lantsbruksuniversitet</a:t>
            </a:r>
            <a:r>
              <a:rPr lang="sv-SE" sz="1200" kern="1200" dirty="0">
                <a:solidFill>
                  <a:schemeClr val="tx1"/>
                </a:solidFill>
                <a:effectLst/>
                <a:latin typeface="+mn-lt"/>
                <a:ea typeface="+mn-ea"/>
                <a:cs typeface="+mn-cs"/>
              </a:rPr>
              <a:t>.</a:t>
            </a:r>
          </a:p>
          <a:p>
            <a:r>
              <a:rPr lang="sv-SE" sz="1200" kern="1200" dirty="0">
                <a:solidFill>
                  <a:schemeClr val="tx1"/>
                </a:solidFill>
                <a:effectLst/>
                <a:latin typeface="+mn-lt"/>
                <a:ea typeface="+mn-ea"/>
                <a:cs typeface="+mn-cs"/>
              </a:rPr>
              <a:t>Varje år får ca 34000 personer en utbildning i Umeå. </a:t>
            </a:r>
          </a:p>
          <a:p>
            <a:endParaRPr lang="sv-SE" sz="1200" kern="1200" dirty="0">
              <a:solidFill>
                <a:schemeClr val="tx1"/>
              </a:solidFill>
              <a:effectLst/>
              <a:latin typeface="+mn-lt"/>
              <a:ea typeface="+mn-ea"/>
              <a:cs typeface="+mn-cs"/>
            </a:endParaRPr>
          </a:p>
          <a:p>
            <a:r>
              <a:rPr lang="sv-SE" sz="1200" b="0" kern="1200" dirty="0">
                <a:solidFill>
                  <a:schemeClr val="tx1"/>
                </a:solidFill>
                <a:effectLst/>
                <a:latin typeface="+mn-lt"/>
                <a:ea typeface="+mn-ea"/>
                <a:cs typeface="+mn-cs"/>
              </a:rPr>
              <a:t>Umeå universitet är ett av landets största utbildningsuniversitet med ca 34 000 </a:t>
            </a:r>
            <a:r>
              <a:rPr lang="sv-SE" sz="1200" b="0" kern="1200" baseline="0" dirty="0">
                <a:solidFill>
                  <a:schemeClr val="tx1"/>
                </a:solidFill>
                <a:effectLst/>
                <a:latin typeface="+mn-lt"/>
                <a:ea typeface="+mn-ea"/>
                <a:cs typeface="+mn-cs"/>
              </a:rPr>
              <a:t>studenter och drygt 4 000 anställda.</a:t>
            </a:r>
          </a:p>
          <a:p>
            <a:r>
              <a:rPr lang="sv-SE" sz="1200" b="0" i="0" kern="1200" dirty="0">
                <a:solidFill>
                  <a:schemeClr val="tx1"/>
                </a:solidFill>
                <a:effectLst/>
                <a:latin typeface="+mn-lt"/>
                <a:ea typeface="+mn-ea"/>
                <a:cs typeface="+mn-cs"/>
              </a:rPr>
              <a:t>Umeå universitet är ett fullbreddsuniversitet med forskning som spänner över medicin, natur- och teknikvetenskap, samhällsvetenskap, humaniora, utbildningsvetenskap och det konstnärliga området. </a:t>
            </a:r>
          </a:p>
          <a:p>
            <a:r>
              <a:rPr lang="sv-SE" sz="1200" b="0" i="0" kern="1200" dirty="0">
                <a:solidFill>
                  <a:schemeClr val="tx1"/>
                </a:solidFill>
                <a:effectLst/>
                <a:latin typeface="+mn-lt"/>
                <a:ea typeface="+mn-ea"/>
                <a:cs typeface="+mn-cs"/>
              </a:rPr>
              <a:t>Många av Umeå universitets drygt 2 000 forskare/lärare tillhör den nationella och internationella toppen. Långsiktighet, hög kvalitet och möjlighet till högt risktagande utgör basen för forskningen.</a:t>
            </a:r>
          </a:p>
          <a:p>
            <a:r>
              <a:rPr lang="sv-SE" sz="1200" b="0" kern="1200" dirty="0">
                <a:solidFill>
                  <a:schemeClr val="tx1"/>
                </a:solidFill>
                <a:effectLst/>
                <a:latin typeface="+mn-lt"/>
                <a:ea typeface="+mn-ea"/>
                <a:cs typeface="+mn-cs"/>
              </a:rPr>
              <a:t>Många</a:t>
            </a:r>
            <a:r>
              <a:rPr lang="sv-SE" sz="1200" b="0" kern="1200" baseline="0" dirty="0">
                <a:solidFill>
                  <a:schemeClr val="tx1"/>
                </a:solidFill>
                <a:effectLst/>
                <a:latin typeface="+mn-lt"/>
                <a:ea typeface="+mn-ea"/>
                <a:cs typeface="+mn-cs"/>
              </a:rPr>
              <a:t> av universitetets forskningsprojekt lockar </a:t>
            </a:r>
            <a:r>
              <a:rPr lang="sv-SE" sz="1200" b="0" kern="1200" dirty="0">
                <a:solidFill>
                  <a:schemeClr val="tx1"/>
                </a:solidFill>
                <a:effectLst/>
                <a:latin typeface="+mn-lt"/>
                <a:ea typeface="+mn-ea"/>
                <a:cs typeface="+mn-cs"/>
              </a:rPr>
              <a:t>forskare av högsta internationell nivå. </a:t>
            </a:r>
          </a:p>
          <a:p>
            <a:endParaRPr lang="sv-SE" sz="1200" b="0" kern="1200" dirty="0">
              <a:solidFill>
                <a:schemeClr val="tx1"/>
              </a:solidFill>
              <a:effectLst/>
              <a:latin typeface="+mn-lt"/>
              <a:ea typeface="+mn-ea"/>
              <a:cs typeface="+mn-cs"/>
            </a:endParaRPr>
          </a:p>
          <a:p>
            <a:r>
              <a:rPr lang="sv-SE" sz="1200" b="0" kern="1200" dirty="0">
                <a:solidFill>
                  <a:schemeClr val="tx1"/>
                </a:solidFill>
                <a:effectLst/>
                <a:latin typeface="+mn-lt"/>
                <a:ea typeface="+mn-ea"/>
                <a:cs typeface="+mn-cs"/>
              </a:rPr>
              <a:t>Ett exempel är </a:t>
            </a:r>
            <a:r>
              <a:rPr lang="sv-SE" sz="1200" b="0" kern="1200" dirty="0" err="1">
                <a:solidFill>
                  <a:schemeClr val="tx1"/>
                </a:solidFill>
                <a:effectLst/>
                <a:latin typeface="+mn-lt"/>
                <a:ea typeface="+mn-ea"/>
                <a:cs typeface="+mn-cs"/>
              </a:rPr>
              <a:t>Emanuelle</a:t>
            </a:r>
            <a:r>
              <a:rPr lang="sv-SE" sz="1200" b="0" kern="1200" dirty="0">
                <a:solidFill>
                  <a:schemeClr val="tx1"/>
                </a:solidFill>
                <a:effectLst/>
                <a:latin typeface="+mn-lt"/>
                <a:ea typeface="+mn-ea"/>
                <a:cs typeface="+mn-cs"/>
              </a:rPr>
              <a:t> Charpentier som betraktas som en trolig kandidat till Nobelpriset i kemi.</a:t>
            </a:r>
          </a:p>
          <a:p>
            <a:r>
              <a:rPr lang="sv-SE" sz="1200" b="0" kern="1200" dirty="0" err="1">
                <a:solidFill>
                  <a:schemeClr val="tx1"/>
                </a:solidFill>
                <a:effectLst/>
                <a:latin typeface="+mn-lt"/>
                <a:ea typeface="+mn-ea"/>
                <a:cs typeface="+mn-cs"/>
              </a:rPr>
              <a:t>Emanuelle</a:t>
            </a:r>
            <a:r>
              <a:rPr lang="sv-SE" sz="1200" b="0" kern="1200" dirty="0">
                <a:solidFill>
                  <a:schemeClr val="tx1"/>
                </a:solidFill>
                <a:effectLst/>
                <a:latin typeface="+mn-lt"/>
                <a:ea typeface="+mn-ea"/>
                <a:cs typeface="+mn-cs"/>
              </a:rPr>
              <a:t> Charpentier och hennes forskargrupp vid Umeå universitet gjorde en upptäckt som ledde till utvecklingen av ett verktyg – kallad en genetisk sax – som ger forskare möjligheten att redigera och ändra organismers DNA. </a:t>
            </a:r>
          </a:p>
          <a:p>
            <a:endParaRPr lang="sv-SE" sz="1200" b="0" u="none" kern="1200" dirty="0">
              <a:solidFill>
                <a:schemeClr val="tx1"/>
              </a:solidFill>
              <a:effectLst/>
              <a:latin typeface="+mn-lt"/>
              <a:ea typeface="+mn-ea"/>
              <a:cs typeface="+mn-cs"/>
            </a:endParaRPr>
          </a:p>
          <a:p>
            <a:r>
              <a:rPr lang="sv-SE" sz="1200" b="0" u="none" kern="1200" dirty="0">
                <a:solidFill>
                  <a:schemeClr val="tx1"/>
                </a:solidFill>
                <a:effectLst/>
                <a:latin typeface="+mn-lt"/>
                <a:ea typeface="+mn-ea"/>
                <a:cs typeface="+mn-cs"/>
              </a:rPr>
              <a:t>Forskningen vid Umeå</a:t>
            </a:r>
            <a:r>
              <a:rPr lang="sv-SE" sz="1200" b="0" u="none" kern="1200" baseline="0" dirty="0">
                <a:solidFill>
                  <a:schemeClr val="tx1"/>
                </a:solidFill>
                <a:effectLst/>
                <a:latin typeface="+mn-lt"/>
                <a:ea typeface="+mn-ea"/>
                <a:cs typeface="+mn-cs"/>
              </a:rPr>
              <a:t> Plant Science Center betraktas också som världsledande.</a:t>
            </a:r>
            <a:endParaRPr lang="sv-SE" sz="1200" b="0" u="none" kern="1200" dirty="0">
              <a:solidFill>
                <a:schemeClr val="tx1"/>
              </a:solidFill>
              <a:effectLst/>
              <a:latin typeface="+mn-lt"/>
              <a:ea typeface="+mn-ea"/>
              <a:cs typeface="+mn-cs"/>
            </a:endParaRPr>
          </a:p>
          <a:p>
            <a:r>
              <a:rPr lang="sv-SE" sz="1200" b="0" u="none" kern="1200" dirty="0">
                <a:solidFill>
                  <a:schemeClr val="tx1"/>
                </a:solidFill>
                <a:effectLst/>
                <a:latin typeface="+mn-lt"/>
                <a:ea typeface="+mn-ea"/>
                <a:cs typeface="+mn-cs"/>
              </a:rPr>
              <a:t>Inom</a:t>
            </a:r>
            <a:r>
              <a:rPr lang="sv-SE" sz="1200" b="0" u="none" kern="1200" baseline="0" dirty="0">
                <a:solidFill>
                  <a:schemeClr val="tx1"/>
                </a:solidFill>
                <a:effectLst/>
                <a:latin typeface="+mn-lt"/>
                <a:ea typeface="+mn-ea"/>
                <a:cs typeface="+mn-cs"/>
              </a:rPr>
              <a:t> utbildningsområdet är Designhögskolan rankad som världens bästa utbildning för industridesigners.</a:t>
            </a:r>
          </a:p>
          <a:p>
            <a:endParaRPr lang="sv-SE" sz="1200" b="0" u="none" kern="1200" dirty="0">
              <a:solidFill>
                <a:schemeClr val="tx1"/>
              </a:solidFill>
              <a:effectLst/>
              <a:latin typeface="+mn-lt"/>
              <a:ea typeface="+mn-ea"/>
              <a:cs typeface="+mn-cs"/>
            </a:endParaRPr>
          </a:p>
          <a:p>
            <a:r>
              <a:rPr lang="sv-SE" sz="1200" b="0" u="none" kern="1200" dirty="0">
                <a:solidFill>
                  <a:schemeClr val="tx1"/>
                </a:solidFill>
                <a:effectLst/>
                <a:latin typeface="+mn-lt"/>
                <a:ea typeface="+mn-ea"/>
                <a:cs typeface="+mn-cs"/>
              </a:rPr>
              <a:t>Umeå universitet har fyra campus; två i Umeå samt ett i Skellefteå och ett i Örnsköldsvik. </a:t>
            </a:r>
          </a:p>
          <a:p>
            <a:r>
              <a:rPr lang="sv-SE" sz="1200" b="0" u="none" kern="1200" dirty="0">
                <a:solidFill>
                  <a:schemeClr val="tx1"/>
                </a:solidFill>
                <a:effectLst/>
                <a:latin typeface="+mn-lt"/>
                <a:ea typeface="+mn-ea"/>
                <a:cs typeface="+mn-cs"/>
              </a:rPr>
              <a:t>Campus Umeå ligger nära Norrlands Universitetssjukhus. Konstnärligt Campus </a:t>
            </a:r>
            <a:r>
              <a:rPr lang="sv-SE" sz="1200" b="0" i="0" kern="1200" dirty="0">
                <a:solidFill>
                  <a:schemeClr val="tx1"/>
                </a:solidFill>
                <a:effectLst/>
                <a:latin typeface="+mn-lt"/>
                <a:ea typeface="+mn-ea"/>
                <a:cs typeface="+mn-cs"/>
              </a:rPr>
              <a:t>beläget vid Umeälven, hyser</a:t>
            </a:r>
            <a:r>
              <a:rPr lang="sv-SE" sz="1200" b="0" i="0" kern="1200" baseline="0" dirty="0">
                <a:solidFill>
                  <a:schemeClr val="tx1"/>
                </a:solidFill>
                <a:effectLst/>
                <a:latin typeface="+mn-lt"/>
                <a:ea typeface="+mn-ea"/>
                <a:cs typeface="+mn-cs"/>
              </a:rPr>
              <a:t> </a:t>
            </a:r>
            <a:r>
              <a:rPr lang="sv-SE" sz="1200" b="0" i="0" kern="1200" dirty="0">
                <a:solidFill>
                  <a:schemeClr val="tx1"/>
                </a:solidFill>
                <a:effectLst/>
                <a:latin typeface="+mn-lt"/>
                <a:ea typeface="+mn-ea"/>
                <a:cs typeface="+mn-cs"/>
              </a:rPr>
              <a:t>Designhögskolan,</a:t>
            </a:r>
            <a:r>
              <a:rPr lang="sv-SE" sz="1200" b="0" i="0" kern="1200" baseline="0" dirty="0">
                <a:solidFill>
                  <a:schemeClr val="tx1"/>
                </a:solidFill>
                <a:effectLst/>
                <a:latin typeface="+mn-lt"/>
                <a:ea typeface="+mn-ea"/>
                <a:cs typeface="+mn-cs"/>
              </a:rPr>
              <a:t> </a:t>
            </a:r>
            <a:r>
              <a:rPr lang="sv-SE" sz="1200" b="0" i="0" kern="1200" dirty="0">
                <a:solidFill>
                  <a:schemeClr val="tx1"/>
                </a:solidFill>
                <a:effectLst/>
                <a:latin typeface="+mn-lt"/>
                <a:ea typeface="+mn-ea"/>
                <a:cs typeface="+mn-cs"/>
              </a:rPr>
              <a:t>Konsthögskolan och Arkitekthögskolan. Där finns också Bildmuseet och Sliperiet.</a:t>
            </a:r>
          </a:p>
          <a:p>
            <a:endParaRPr lang="sv-SE" sz="1200" b="0" i="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sv-SE" sz="1200" b="0" kern="1200" dirty="0">
                <a:solidFill>
                  <a:schemeClr val="tx1"/>
                </a:solidFill>
                <a:effectLst/>
                <a:latin typeface="+mn-lt"/>
                <a:ea typeface="+mn-ea"/>
                <a:cs typeface="+mn-cs"/>
              </a:rPr>
              <a:t>Både prestigefyllda Red </a:t>
            </a:r>
            <a:r>
              <a:rPr lang="sv-SE" sz="1200" b="0" kern="1200" dirty="0" err="1">
                <a:solidFill>
                  <a:schemeClr val="tx1"/>
                </a:solidFill>
                <a:effectLst/>
                <a:latin typeface="+mn-lt"/>
                <a:ea typeface="+mn-ea"/>
                <a:cs typeface="+mn-cs"/>
              </a:rPr>
              <a:t>Dot</a:t>
            </a:r>
            <a:r>
              <a:rPr lang="sv-SE" sz="1200" b="0" kern="1200" dirty="0">
                <a:solidFill>
                  <a:schemeClr val="tx1"/>
                </a:solidFill>
                <a:effectLst/>
                <a:latin typeface="+mn-lt"/>
                <a:ea typeface="+mn-ea"/>
                <a:cs typeface="+mn-cs"/>
              </a:rPr>
              <a:t> </a:t>
            </a:r>
            <a:r>
              <a:rPr lang="sv-SE" sz="1200" b="0" kern="1200" dirty="0" err="1">
                <a:solidFill>
                  <a:schemeClr val="tx1"/>
                </a:solidFill>
                <a:effectLst/>
                <a:latin typeface="+mn-lt"/>
                <a:ea typeface="+mn-ea"/>
                <a:cs typeface="+mn-cs"/>
              </a:rPr>
              <a:t>Institute</a:t>
            </a:r>
            <a:r>
              <a:rPr lang="sv-SE" sz="1200" b="0" kern="1200" dirty="0">
                <a:solidFill>
                  <a:schemeClr val="tx1"/>
                </a:solidFill>
                <a:effectLst/>
                <a:latin typeface="+mn-lt"/>
                <a:ea typeface="+mn-ea"/>
                <a:cs typeface="+mn-cs"/>
              </a:rPr>
              <a:t> och </a:t>
            </a:r>
            <a:r>
              <a:rPr lang="sv-SE" sz="1200" b="0" kern="1200" dirty="0" err="1">
                <a:solidFill>
                  <a:schemeClr val="tx1"/>
                </a:solidFill>
                <a:effectLst/>
                <a:latin typeface="+mn-lt"/>
                <a:ea typeface="+mn-ea"/>
                <a:cs typeface="+mn-cs"/>
              </a:rPr>
              <a:t>iF</a:t>
            </a:r>
            <a:r>
              <a:rPr lang="sv-SE" sz="1200" b="0" kern="1200" dirty="0">
                <a:solidFill>
                  <a:schemeClr val="tx1"/>
                </a:solidFill>
                <a:effectLst/>
                <a:latin typeface="+mn-lt"/>
                <a:ea typeface="+mn-ea"/>
                <a:cs typeface="+mn-cs"/>
              </a:rPr>
              <a:t> (</a:t>
            </a:r>
            <a:r>
              <a:rPr lang="sv-SE" sz="1200" b="0" kern="1200" dirty="0" err="1">
                <a:solidFill>
                  <a:schemeClr val="tx1"/>
                </a:solidFill>
                <a:effectLst/>
                <a:latin typeface="+mn-lt"/>
                <a:ea typeface="+mn-ea"/>
                <a:cs typeface="+mn-cs"/>
              </a:rPr>
              <a:t>Industrie</a:t>
            </a:r>
            <a:r>
              <a:rPr lang="sv-SE" sz="1200" b="0" kern="1200" dirty="0">
                <a:solidFill>
                  <a:schemeClr val="tx1"/>
                </a:solidFill>
                <a:effectLst/>
                <a:latin typeface="+mn-lt"/>
                <a:ea typeface="+mn-ea"/>
                <a:cs typeface="+mn-cs"/>
              </a:rPr>
              <a:t> Forum) rankar Designhögskolan vid Umeå universitet som bästa designutbildning i Europa och världen. </a:t>
            </a:r>
          </a:p>
          <a:p>
            <a:endParaRPr lang="sv-SE" sz="1200" b="0" i="0" kern="1200" dirty="0">
              <a:solidFill>
                <a:schemeClr val="tx1"/>
              </a:solidFill>
              <a:effectLst/>
              <a:latin typeface="+mn-lt"/>
              <a:ea typeface="+mn-ea"/>
              <a:cs typeface="+mn-cs"/>
            </a:endParaRPr>
          </a:p>
          <a:p>
            <a:r>
              <a:rPr lang="sv-SE" sz="1200" b="0" i="0" kern="1200" dirty="0">
                <a:solidFill>
                  <a:schemeClr val="tx1"/>
                </a:solidFill>
                <a:effectLst/>
                <a:latin typeface="+mn-lt"/>
                <a:ea typeface="+mn-ea"/>
                <a:cs typeface="+mn-cs"/>
              </a:rPr>
              <a:t>Sliperiet</a:t>
            </a:r>
            <a:r>
              <a:rPr lang="sv-SE" sz="1200" b="0" i="0" kern="1200" baseline="0" dirty="0">
                <a:solidFill>
                  <a:schemeClr val="tx1"/>
                </a:solidFill>
                <a:effectLst/>
                <a:latin typeface="+mn-lt"/>
                <a:ea typeface="+mn-ea"/>
                <a:cs typeface="+mn-cs"/>
              </a:rPr>
              <a:t> är ett forsknings- och innovationscentrum, en kreativ mötes- och arbetsplats, ett </a:t>
            </a:r>
            <a:r>
              <a:rPr lang="sv-SE" sz="1200" b="0" i="0" kern="1200" baseline="0" dirty="0" err="1">
                <a:solidFill>
                  <a:schemeClr val="tx1"/>
                </a:solidFill>
                <a:effectLst/>
                <a:latin typeface="+mn-lt"/>
                <a:ea typeface="+mn-ea"/>
                <a:cs typeface="+mn-cs"/>
              </a:rPr>
              <a:t>makerspace</a:t>
            </a:r>
            <a:r>
              <a:rPr lang="sv-SE" sz="1200" b="0" i="0" kern="1200" baseline="0" dirty="0">
                <a:solidFill>
                  <a:schemeClr val="tx1"/>
                </a:solidFill>
                <a:effectLst/>
                <a:latin typeface="+mn-lt"/>
                <a:ea typeface="+mn-ea"/>
                <a:cs typeface="+mn-cs"/>
              </a:rPr>
              <a:t>, en arena för event och experiment.</a:t>
            </a:r>
            <a:endParaRPr lang="sv-SE" sz="1200" b="0" i="0" kern="1200" dirty="0">
              <a:solidFill>
                <a:schemeClr val="tx1"/>
              </a:solidFill>
              <a:effectLst/>
              <a:latin typeface="+mn-lt"/>
              <a:ea typeface="+mn-ea"/>
              <a:cs typeface="+mn-cs"/>
            </a:endParaRPr>
          </a:p>
          <a:p>
            <a:endParaRPr lang="sv-SE" sz="1200" b="0" u="none" kern="1200" dirty="0">
              <a:solidFill>
                <a:schemeClr val="tx1"/>
              </a:solidFill>
              <a:effectLst/>
              <a:latin typeface="+mn-lt"/>
              <a:ea typeface="+mn-ea"/>
              <a:cs typeface="+mn-cs"/>
            </a:endParaRPr>
          </a:p>
          <a:p>
            <a:r>
              <a:rPr lang="sv-SE" sz="1200" b="0" i="0" kern="1200" dirty="0">
                <a:solidFill>
                  <a:schemeClr val="tx1"/>
                </a:solidFill>
                <a:effectLst/>
                <a:latin typeface="+mn-lt"/>
                <a:ea typeface="+mn-ea"/>
                <a:cs typeface="+mn-cs"/>
              </a:rPr>
              <a:t>SLU Umeå har ungefär 350 helårsstudenter och ligger till största delen på universitetscampus i Umeå.</a:t>
            </a:r>
          </a:p>
          <a:p>
            <a:r>
              <a:rPr lang="sv-SE" sz="1200" b="0" i="0" kern="1200" dirty="0">
                <a:solidFill>
                  <a:schemeClr val="tx1"/>
                </a:solidFill>
                <a:effectLst/>
                <a:latin typeface="+mn-lt"/>
                <a:ea typeface="+mn-ea"/>
                <a:cs typeface="+mn-cs"/>
              </a:rPr>
              <a:t>På universitetsområdet i Umeå finns huvuddelen av den skogsvetenskapliga fakulteten där forskning bedrivs. Där utbildas också jägmästare.</a:t>
            </a:r>
          </a:p>
          <a:p>
            <a:r>
              <a:rPr lang="sv-SE" sz="1200" b="0" i="0" kern="1200" dirty="0">
                <a:solidFill>
                  <a:schemeClr val="tx1"/>
                </a:solidFill>
                <a:effectLst/>
                <a:latin typeface="+mn-lt"/>
                <a:ea typeface="+mn-ea"/>
                <a:cs typeface="+mn-cs"/>
              </a:rPr>
              <a:t>Vid institutionen för norrländsk jordbruksvetenskap bedrivs bland annat foderforskning.</a:t>
            </a:r>
          </a:p>
          <a:p>
            <a:endParaRPr lang="sv-SE" sz="1200" b="0" kern="1200" dirty="0">
              <a:solidFill>
                <a:schemeClr val="tx1"/>
              </a:solidFill>
              <a:effectLst/>
              <a:latin typeface="+mn-lt"/>
              <a:ea typeface="+mn-ea"/>
              <a:cs typeface="+mn-cs"/>
            </a:endParaRPr>
          </a:p>
          <a:p>
            <a:r>
              <a:rPr lang="sv-SE" sz="1200" b="0" kern="1200" dirty="0">
                <a:solidFill>
                  <a:schemeClr val="tx1"/>
                </a:solidFill>
                <a:effectLst/>
                <a:latin typeface="+mn-lt"/>
                <a:ea typeface="+mn-ea"/>
                <a:cs typeface="+mn-cs"/>
              </a:rPr>
              <a:t>Kopplat till Umeå universitet och SLU finns starka inkubatorer där forskningsrön lyfts ut till starka företag.</a:t>
            </a:r>
            <a:endParaRPr lang="sv-SE" b="0" dirty="0"/>
          </a:p>
          <a:p>
            <a:endParaRPr lang="sv-SE" dirty="0"/>
          </a:p>
        </p:txBody>
      </p:sp>
      <p:sp>
        <p:nvSpPr>
          <p:cNvPr id="4" name="Platshållare för bildnummer 3"/>
          <p:cNvSpPr>
            <a:spLocks noGrp="1"/>
          </p:cNvSpPr>
          <p:nvPr>
            <p:ph type="sldNum" sz="quarter" idx="10"/>
          </p:nvPr>
        </p:nvSpPr>
        <p:spPr/>
        <p:txBody>
          <a:bodyPr/>
          <a:lstStyle/>
          <a:p>
            <a:fld id="{05706593-1D8F-9246-AD15-67C6A3A46258}" type="slidenum">
              <a:rPr lang="sv-SE" smtClean="0"/>
              <a:t>8</a:t>
            </a:fld>
            <a:endParaRPr lang="sv-SE"/>
          </a:p>
        </p:txBody>
      </p:sp>
    </p:spTree>
    <p:extLst>
      <p:ext uri="{BB962C8B-B14F-4D97-AF65-F5344CB8AC3E}">
        <p14:creationId xmlns:p14="http://schemas.microsoft.com/office/powerpoint/2010/main" val="13366069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Umeå</a:t>
            </a:r>
            <a:r>
              <a:rPr lang="sv-SE" sz="1200" kern="1200" baseline="0" dirty="0">
                <a:solidFill>
                  <a:schemeClr val="tx1"/>
                </a:solidFill>
                <a:effectLst/>
                <a:latin typeface="+mn-lt"/>
                <a:ea typeface="+mn-ea"/>
                <a:cs typeface="+mn-cs"/>
              </a:rPr>
              <a:t> är Norra Sveriges ledande industristad, och industrierna grundar sig i många fall på lokala innovationer.</a:t>
            </a:r>
          </a:p>
          <a:p>
            <a:endParaRPr lang="sv-SE" sz="1200" kern="1200" baseline="0" dirty="0">
              <a:solidFill>
                <a:schemeClr val="tx1"/>
              </a:solidFill>
              <a:effectLst/>
              <a:latin typeface="+mn-lt"/>
              <a:ea typeface="+mn-ea"/>
              <a:cs typeface="+mn-cs"/>
            </a:endParaRPr>
          </a:p>
          <a:p>
            <a:r>
              <a:rPr lang="sv-SE" sz="1200" kern="1200" baseline="0" dirty="0">
                <a:solidFill>
                  <a:schemeClr val="tx1"/>
                </a:solidFill>
                <a:effectLst/>
                <a:latin typeface="+mn-lt"/>
                <a:ea typeface="+mn-ea"/>
                <a:cs typeface="+mn-cs"/>
              </a:rPr>
              <a:t>Volvo Lastvagnar, som är Umeås största privata arbetsgivare, kan spåras tillbaka till 1920-talet då </a:t>
            </a:r>
            <a:r>
              <a:rPr lang="sv-SE" sz="1200" kern="1200" dirty="0">
                <a:solidFill>
                  <a:schemeClr val="tx1"/>
                </a:solidFill>
                <a:effectLst/>
                <a:latin typeface="+mn-lt"/>
                <a:ea typeface="+mn-ea"/>
                <a:cs typeface="+mn-cs"/>
              </a:rPr>
              <a:t>möbelsnickaren Gösta Nyström tog fram den första självbärande lastbilkarossen i stål. Fabriken köptes så småningom upp av Volvo som såg konkurrensfördelen i denna nya säkerhetslösning. Vidareutvecklingen av karosseriet har idag lett fram till Volvos världsledande lastbilshytter.</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Jordbrukaren Karl-Ragnar Åström såg under 40-talet behovet av verktyg till jordbrukstraktorer. Han bildade företaget Ålö AB som</a:t>
            </a:r>
            <a:r>
              <a:rPr lang="sv-SE" sz="1200" kern="1200" baseline="0" dirty="0">
                <a:solidFill>
                  <a:schemeClr val="tx1"/>
                </a:solidFill>
                <a:effectLst/>
                <a:latin typeface="+mn-lt"/>
                <a:ea typeface="+mn-ea"/>
                <a:cs typeface="+mn-cs"/>
              </a:rPr>
              <a:t> i</a:t>
            </a:r>
            <a:r>
              <a:rPr lang="sv-SE" sz="1200" kern="1200" dirty="0">
                <a:solidFill>
                  <a:schemeClr val="tx1"/>
                </a:solidFill>
                <a:effectLst/>
                <a:latin typeface="+mn-lt"/>
                <a:ea typeface="+mn-ea"/>
                <a:cs typeface="+mn-cs"/>
              </a:rPr>
              <a:t>dag är världens största tillverkare av frontlastare.</a:t>
            </a:r>
          </a:p>
          <a:p>
            <a:r>
              <a:rPr lang="sv-SE" sz="1200" kern="1200" dirty="0">
                <a:solidFill>
                  <a:schemeClr val="tx1"/>
                </a:solidFill>
                <a:effectLst/>
                <a:latin typeface="+mn-lt"/>
                <a:ea typeface="+mn-ea"/>
                <a:cs typeface="+mn-cs"/>
              </a:rPr>
              <a:t> </a:t>
            </a:r>
          </a:p>
          <a:p>
            <a:r>
              <a:rPr lang="sv-SE" sz="1200" kern="1200" dirty="0">
                <a:solidFill>
                  <a:schemeClr val="tx1"/>
                </a:solidFill>
                <a:effectLst/>
                <a:latin typeface="+mn-lt"/>
                <a:ea typeface="+mn-ea"/>
                <a:cs typeface="+mn-cs"/>
              </a:rPr>
              <a:t>Umeå Mekaniska AB utvecklade på sextiotalet maskiner för skogsindustrin. Det var en verksamhet som skulle bli världsledande under </a:t>
            </a:r>
            <a:r>
              <a:rPr lang="sv-SE" sz="1200" kern="1200" dirty="0" err="1">
                <a:solidFill>
                  <a:schemeClr val="tx1"/>
                </a:solidFill>
                <a:effectLst/>
                <a:latin typeface="+mn-lt"/>
                <a:ea typeface="+mn-ea"/>
                <a:cs typeface="+mn-cs"/>
              </a:rPr>
              <a:t>Komatsu</a:t>
            </a:r>
            <a:r>
              <a:rPr lang="sv-SE" sz="1200" kern="1200" dirty="0">
                <a:solidFill>
                  <a:schemeClr val="tx1"/>
                </a:solidFill>
                <a:effectLst/>
                <a:latin typeface="+mn-lt"/>
                <a:ea typeface="+mn-ea"/>
                <a:cs typeface="+mn-cs"/>
              </a:rPr>
              <a:t> Forest.</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Idag är</a:t>
            </a:r>
            <a:r>
              <a:rPr lang="sv-SE" sz="1200" kern="1200" baseline="0" dirty="0">
                <a:solidFill>
                  <a:schemeClr val="tx1"/>
                </a:solidFill>
                <a:effectLst/>
                <a:latin typeface="+mn-lt"/>
                <a:ea typeface="+mn-ea"/>
                <a:cs typeface="+mn-cs"/>
              </a:rPr>
              <a:t> branschbredden stor inom industrisektorn; allt från </a:t>
            </a:r>
            <a:r>
              <a:rPr lang="sv-SE" sz="1200" kern="1200" baseline="0" dirty="0" err="1">
                <a:solidFill>
                  <a:schemeClr val="tx1"/>
                </a:solidFill>
                <a:effectLst/>
                <a:latin typeface="+mn-lt"/>
                <a:ea typeface="+mn-ea"/>
                <a:cs typeface="+mn-cs"/>
              </a:rPr>
              <a:t>Cytiva</a:t>
            </a:r>
            <a:r>
              <a:rPr lang="sv-SE" sz="1200" kern="1200" baseline="0" dirty="0">
                <a:solidFill>
                  <a:schemeClr val="tx1"/>
                </a:solidFill>
                <a:effectLst/>
                <a:latin typeface="+mn-lt"/>
                <a:ea typeface="+mn-ea"/>
                <a:cs typeface="+mn-cs"/>
              </a:rPr>
              <a:t> Umeå som tillverkar </a:t>
            </a:r>
            <a:r>
              <a:rPr lang="sv-SE" dirty="0">
                <a:latin typeface="Times"/>
                <a:cs typeface="Times"/>
              </a:rPr>
              <a:t>högteknologiska instrument och system för medicinsk forskning </a:t>
            </a:r>
            <a:r>
              <a:rPr lang="sv-SE" sz="1200" kern="1200" baseline="0" dirty="0">
                <a:solidFill>
                  <a:schemeClr val="tx1"/>
                </a:solidFill>
                <a:effectLst/>
                <a:latin typeface="+mn-lt"/>
                <a:ea typeface="+mn-ea"/>
                <a:cs typeface="+mn-cs"/>
              </a:rPr>
              <a:t>till </a:t>
            </a:r>
            <a:r>
              <a:rPr lang="sv-SE" sz="1200" kern="1200" baseline="0" dirty="0" err="1">
                <a:solidFill>
                  <a:schemeClr val="tx1"/>
                </a:solidFill>
                <a:effectLst/>
                <a:latin typeface="+mn-lt"/>
                <a:ea typeface="+mn-ea"/>
                <a:cs typeface="+mn-cs"/>
              </a:rPr>
              <a:t>Konftel</a:t>
            </a:r>
            <a:r>
              <a:rPr lang="sv-SE" sz="1200" kern="1200" baseline="0">
                <a:solidFill>
                  <a:schemeClr val="tx1"/>
                </a:solidFill>
                <a:effectLst/>
                <a:latin typeface="+mn-lt"/>
                <a:ea typeface="+mn-ea"/>
                <a:cs typeface="+mn-cs"/>
              </a:rPr>
              <a:t> som säljer konferenstelefoner.</a:t>
            </a:r>
            <a:endParaRPr lang="sv-SE" sz="1200" kern="1200" baseline="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05706593-1D8F-9246-AD15-67C6A3A46258}" type="slidenum">
              <a:rPr lang="sv-SE" smtClean="0"/>
              <a:t>9</a:t>
            </a:fld>
            <a:endParaRPr lang="sv-SE"/>
          </a:p>
        </p:txBody>
      </p:sp>
    </p:spTree>
    <p:extLst>
      <p:ext uri="{BB962C8B-B14F-4D97-AF65-F5344CB8AC3E}">
        <p14:creationId xmlns:p14="http://schemas.microsoft.com/office/powerpoint/2010/main" val="2030616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1597819"/>
            <a:ext cx="7772400" cy="1102519"/>
          </a:xfrm>
        </p:spPr>
        <p:txBody>
          <a:bodyPr/>
          <a:lstStyle/>
          <a:p>
            <a:r>
              <a:rPr lang="sv-SE"/>
              <a:t>Klicka här för att ändra format</a:t>
            </a:r>
          </a:p>
        </p:txBody>
      </p:sp>
      <p:sp>
        <p:nvSpPr>
          <p:cNvPr id="3" name="Underrubrik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här för att ändra format på underrubrik i bakgrunden</a:t>
            </a:r>
          </a:p>
        </p:txBody>
      </p:sp>
      <p:sp>
        <p:nvSpPr>
          <p:cNvPr id="4" name="Platshållare för datum 3"/>
          <p:cNvSpPr>
            <a:spLocks noGrp="1"/>
          </p:cNvSpPr>
          <p:nvPr>
            <p:ph type="dt" sz="half" idx="10"/>
          </p:nvPr>
        </p:nvSpPr>
        <p:spPr/>
        <p:txBody>
          <a:bodyPr/>
          <a:lstStyle/>
          <a:p>
            <a:fld id="{9EFA6DEC-BA4D-A744-8960-AFB3BD8B1933}" type="datetimeFigureOut">
              <a:rPr lang="sv-SE" smtClean="0"/>
              <a:t>2023-02-16</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25AD3B5-6E45-3445-87F4-37123680C83C}" type="slidenum">
              <a:rPr lang="sv-SE" smtClean="0"/>
              <a:t>‹#›</a:t>
            </a:fld>
            <a:endParaRPr lang="sv-SE"/>
          </a:p>
        </p:txBody>
      </p:sp>
    </p:spTree>
    <p:extLst>
      <p:ext uri="{BB962C8B-B14F-4D97-AF65-F5344CB8AC3E}">
        <p14:creationId xmlns:p14="http://schemas.microsoft.com/office/powerpoint/2010/main" val="4216634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9EFA6DEC-BA4D-A744-8960-AFB3BD8B1933}" type="datetimeFigureOut">
              <a:rPr lang="sv-SE" smtClean="0"/>
              <a:t>2023-02-16</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25AD3B5-6E45-3445-87F4-37123680C83C}" type="slidenum">
              <a:rPr lang="sv-SE" smtClean="0"/>
              <a:t>‹#›</a:t>
            </a:fld>
            <a:endParaRPr lang="sv-SE"/>
          </a:p>
        </p:txBody>
      </p:sp>
    </p:spTree>
    <p:extLst>
      <p:ext uri="{BB962C8B-B14F-4D97-AF65-F5344CB8AC3E}">
        <p14:creationId xmlns:p14="http://schemas.microsoft.com/office/powerpoint/2010/main" val="28476169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154781"/>
            <a:ext cx="2057400" cy="3290888"/>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457200" y="154781"/>
            <a:ext cx="6019800" cy="329088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9EFA6DEC-BA4D-A744-8960-AFB3BD8B1933}" type="datetimeFigureOut">
              <a:rPr lang="sv-SE" smtClean="0"/>
              <a:t>2023-02-16</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25AD3B5-6E45-3445-87F4-37123680C83C}" type="slidenum">
              <a:rPr lang="sv-SE" smtClean="0"/>
              <a:t>‹#›</a:t>
            </a:fld>
            <a:endParaRPr lang="sv-SE"/>
          </a:p>
        </p:txBody>
      </p:sp>
    </p:spTree>
    <p:extLst>
      <p:ext uri="{BB962C8B-B14F-4D97-AF65-F5344CB8AC3E}">
        <p14:creationId xmlns:p14="http://schemas.microsoft.com/office/powerpoint/2010/main" val="6199932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9EFA6DEC-BA4D-A744-8960-AFB3BD8B1933}" type="datetimeFigureOut">
              <a:rPr lang="sv-SE" smtClean="0"/>
              <a:t>2023-02-16</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25AD3B5-6E45-3445-87F4-37123680C83C}" type="slidenum">
              <a:rPr lang="sv-SE" smtClean="0"/>
              <a:t>‹#›</a:t>
            </a:fld>
            <a:endParaRPr lang="sv-SE"/>
          </a:p>
        </p:txBody>
      </p:sp>
    </p:spTree>
    <p:extLst>
      <p:ext uri="{BB962C8B-B14F-4D97-AF65-F5344CB8AC3E}">
        <p14:creationId xmlns:p14="http://schemas.microsoft.com/office/powerpoint/2010/main" val="1261232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3305176"/>
            <a:ext cx="7772400" cy="1021556"/>
          </a:xfrm>
        </p:spPr>
        <p:txBody>
          <a:bodyPr anchor="t"/>
          <a:lstStyle>
            <a:lvl1pPr algn="l">
              <a:defRPr sz="4000" b="1" cap="all"/>
            </a:lvl1pPr>
          </a:lstStyle>
          <a:p>
            <a:r>
              <a:rPr lang="sv-SE"/>
              <a:t>Klicka här för att ändra format</a:t>
            </a:r>
          </a:p>
        </p:txBody>
      </p:sp>
      <p:sp>
        <p:nvSpPr>
          <p:cNvPr id="3" name="Platshållare för text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sp>
        <p:nvSpPr>
          <p:cNvPr id="4" name="Platshållare för datum 3"/>
          <p:cNvSpPr>
            <a:spLocks noGrp="1"/>
          </p:cNvSpPr>
          <p:nvPr>
            <p:ph type="dt" sz="half" idx="10"/>
          </p:nvPr>
        </p:nvSpPr>
        <p:spPr/>
        <p:txBody>
          <a:bodyPr/>
          <a:lstStyle/>
          <a:p>
            <a:fld id="{9EFA6DEC-BA4D-A744-8960-AFB3BD8B1933}" type="datetimeFigureOut">
              <a:rPr lang="sv-SE" smtClean="0"/>
              <a:t>2023-02-16</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25AD3B5-6E45-3445-87F4-37123680C83C}" type="slidenum">
              <a:rPr lang="sv-SE" smtClean="0"/>
              <a:t>‹#›</a:t>
            </a:fld>
            <a:endParaRPr lang="sv-SE"/>
          </a:p>
        </p:txBody>
      </p:sp>
    </p:spTree>
    <p:extLst>
      <p:ext uri="{BB962C8B-B14F-4D97-AF65-F5344CB8AC3E}">
        <p14:creationId xmlns:p14="http://schemas.microsoft.com/office/powerpoint/2010/main" val="2273392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9EFA6DEC-BA4D-A744-8960-AFB3BD8B1933}" type="datetimeFigureOut">
              <a:rPr lang="sv-SE" smtClean="0"/>
              <a:t>2023-02-16</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125AD3B5-6E45-3445-87F4-37123680C83C}" type="slidenum">
              <a:rPr lang="sv-SE" smtClean="0"/>
              <a:t>‹#›</a:t>
            </a:fld>
            <a:endParaRPr lang="sv-SE"/>
          </a:p>
        </p:txBody>
      </p:sp>
    </p:spTree>
    <p:extLst>
      <p:ext uri="{BB962C8B-B14F-4D97-AF65-F5344CB8AC3E}">
        <p14:creationId xmlns:p14="http://schemas.microsoft.com/office/powerpoint/2010/main" val="3234123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57200" y="205979"/>
            <a:ext cx="8229600" cy="857250"/>
          </a:xfrm>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9EFA6DEC-BA4D-A744-8960-AFB3BD8B1933}" type="datetimeFigureOut">
              <a:rPr lang="sv-SE" smtClean="0"/>
              <a:t>2023-02-16</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125AD3B5-6E45-3445-87F4-37123680C83C}" type="slidenum">
              <a:rPr lang="sv-SE" smtClean="0"/>
              <a:t>‹#›</a:t>
            </a:fld>
            <a:endParaRPr lang="sv-SE"/>
          </a:p>
        </p:txBody>
      </p:sp>
    </p:spTree>
    <p:extLst>
      <p:ext uri="{BB962C8B-B14F-4D97-AF65-F5344CB8AC3E}">
        <p14:creationId xmlns:p14="http://schemas.microsoft.com/office/powerpoint/2010/main" val="1529778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9EFA6DEC-BA4D-A744-8960-AFB3BD8B1933}" type="datetimeFigureOut">
              <a:rPr lang="sv-SE" smtClean="0"/>
              <a:t>2023-02-16</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125AD3B5-6E45-3445-87F4-37123680C83C}" type="slidenum">
              <a:rPr lang="sv-SE" smtClean="0"/>
              <a:t>‹#›</a:t>
            </a:fld>
            <a:endParaRPr lang="sv-SE"/>
          </a:p>
        </p:txBody>
      </p:sp>
    </p:spTree>
    <p:extLst>
      <p:ext uri="{BB962C8B-B14F-4D97-AF65-F5344CB8AC3E}">
        <p14:creationId xmlns:p14="http://schemas.microsoft.com/office/powerpoint/2010/main" val="39657697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9EFA6DEC-BA4D-A744-8960-AFB3BD8B1933}" type="datetimeFigureOut">
              <a:rPr lang="sv-SE" smtClean="0"/>
              <a:t>2023-02-16</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125AD3B5-6E45-3445-87F4-37123680C83C}" type="slidenum">
              <a:rPr lang="sv-SE" smtClean="0"/>
              <a:t>‹#›</a:t>
            </a:fld>
            <a:endParaRPr lang="sv-SE"/>
          </a:p>
        </p:txBody>
      </p:sp>
    </p:spTree>
    <p:extLst>
      <p:ext uri="{BB962C8B-B14F-4D97-AF65-F5344CB8AC3E}">
        <p14:creationId xmlns:p14="http://schemas.microsoft.com/office/powerpoint/2010/main" val="3888028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1" y="204787"/>
            <a:ext cx="3008313" cy="871538"/>
          </a:xfrm>
        </p:spPr>
        <p:txBody>
          <a:bodyPr anchor="b"/>
          <a:lstStyle>
            <a:lvl1pPr algn="l">
              <a:defRPr sz="2000" b="1"/>
            </a:lvl1pPr>
          </a:lstStyle>
          <a:p>
            <a:r>
              <a:rPr lang="sv-SE"/>
              <a:t>Klicka här för att ändra format</a:t>
            </a:r>
          </a:p>
        </p:txBody>
      </p:sp>
      <p:sp>
        <p:nvSpPr>
          <p:cNvPr id="3" name="Platshållare för innehåll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9EFA6DEC-BA4D-A744-8960-AFB3BD8B1933}" type="datetimeFigureOut">
              <a:rPr lang="sv-SE" smtClean="0"/>
              <a:t>2023-02-16</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125AD3B5-6E45-3445-87F4-37123680C83C}" type="slidenum">
              <a:rPr lang="sv-SE" smtClean="0"/>
              <a:t>‹#›</a:t>
            </a:fld>
            <a:endParaRPr lang="sv-SE"/>
          </a:p>
        </p:txBody>
      </p:sp>
    </p:spTree>
    <p:extLst>
      <p:ext uri="{BB962C8B-B14F-4D97-AF65-F5344CB8AC3E}">
        <p14:creationId xmlns:p14="http://schemas.microsoft.com/office/powerpoint/2010/main" val="2583220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3600450"/>
            <a:ext cx="5486400" cy="425054"/>
          </a:xfrm>
        </p:spPr>
        <p:txBody>
          <a:bodyPr anchor="b"/>
          <a:lstStyle>
            <a:lvl1pPr algn="l">
              <a:defRPr sz="2000" b="1"/>
            </a:lvl1pPr>
          </a:lstStyle>
          <a:p>
            <a:r>
              <a:rPr lang="sv-SE"/>
              <a:t>Klicka här för att ändra format</a:t>
            </a:r>
          </a:p>
        </p:txBody>
      </p:sp>
      <p:sp>
        <p:nvSpPr>
          <p:cNvPr id="3" name="Platshållare för bild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9EFA6DEC-BA4D-A744-8960-AFB3BD8B1933}" type="datetimeFigureOut">
              <a:rPr lang="sv-SE" smtClean="0"/>
              <a:t>2023-02-16</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125AD3B5-6E45-3445-87F4-37123680C83C}" type="slidenum">
              <a:rPr lang="sv-SE" smtClean="0"/>
              <a:t>‹#›</a:t>
            </a:fld>
            <a:endParaRPr lang="sv-SE"/>
          </a:p>
        </p:txBody>
      </p:sp>
    </p:spTree>
    <p:extLst>
      <p:ext uri="{BB962C8B-B14F-4D97-AF65-F5344CB8AC3E}">
        <p14:creationId xmlns:p14="http://schemas.microsoft.com/office/powerpoint/2010/main" val="4249203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EFA6DEC-BA4D-A744-8960-AFB3BD8B1933}" type="datetimeFigureOut">
              <a:rPr lang="sv-SE" smtClean="0"/>
              <a:t>2023-02-16</a:t>
            </a:fld>
            <a:endParaRPr lang="sv-SE"/>
          </a:p>
        </p:txBody>
      </p:sp>
      <p:sp>
        <p:nvSpPr>
          <p:cNvPr id="5" name="Platshållare för sidfot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125AD3B5-6E45-3445-87F4-37123680C83C}" type="slidenum">
              <a:rPr lang="sv-SE" smtClean="0"/>
              <a:t>‹#›</a:t>
            </a:fld>
            <a:endParaRPr lang="sv-SE"/>
          </a:p>
        </p:txBody>
      </p:sp>
    </p:spTree>
    <p:extLst>
      <p:ext uri="{BB962C8B-B14F-4D97-AF65-F5344CB8AC3E}">
        <p14:creationId xmlns:p14="http://schemas.microsoft.com/office/powerpoint/2010/main" val="38903202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4.emf"/><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emf"/></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1.emf"/></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3.emf"/></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6.emf"/><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8.emf"/></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emf"/><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emf"/><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7.emf"/><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Karta Umeå i Europa.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19099" y="0"/>
            <a:ext cx="6724903" cy="5143500"/>
          </a:xfrm>
          <a:prstGeom prst="rect">
            <a:avLst/>
          </a:prstGeom>
        </p:spPr>
      </p:pic>
      <p:pic>
        <p:nvPicPr>
          <p:cNvPr id="5" name="Bildobjekt 4" descr="Umeå.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755496" y="1767938"/>
            <a:ext cx="1633008" cy="803812"/>
          </a:xfrm>
          <a:prstGeom prst="rect">
            <a:avLst/>
          </a:prstGeom>
        </p:spPr>
      </p:pic>
    </p:spTree>
    <p:extLst>
      <p:ext uri="{BB962C8B-B14F-4D97-AF65-F5344CB8AC3E}">
        <p14:creationId xmlns:p14="http://schemas.microsoft.com/office/powerpoint/2010/main" val="27647691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descr="stefan-stefancik-257625.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3" cy="2876550"/>
          </a:xfrm>
          <a:prstGeom prst="rect">
            <a:avLst/>
          </a:prstGeom>
        </p:spPr>
      </p:pic>
      <p:pic>
        <p:nvPicPr>
          <p:cNvPr id="9" name="Bildobjekt 8" descr="untitled-1012.jpg"/>
          <p:cNvPicPr>
            <a:picLocks noChangeAspect="1"/>
          </p:cNvPicPr>
          <p:nvPr/>
        </p:nvPicPr>
        <p:blipFill rotWithShape="1">
          <a:blip r:embed="rId4" cstate="screen">
            <a:extLst>
              <a:ext uri="{28A0092B-C50C-407E-A947-70E740481C1C}">
                <a14:useLocalDpi xmlns:a14="http://schemas.microsoft.com/office/drawing/2010/main"/>
              </a:ext>
            </a:extLst>
          </a:blip>
          <a:srcRect t="23196"/>
          <a:stretch/>
        </p:blipFill>
        <p:spPr>
          <a:xfrm>
            <a:off x="5648677" y="0"/>
            <a:ext cx="3495326" cy="2876550"/>
          </a:xfrm>
          <a:prstGeom prst="rect">
            <a:avLst/>
          </a:prstGeom>
        </p:spPr>
      </p:pic>
      <p:pic>
        <p:nvPicPr>
          <p:cNvPr id="10" name="Bildobjekt 9" descr="IT.pd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27987" y="1920921"/>
            <a:ext cx="529341" cy="650829"/>
          </a:xfrm>
          <a:prstGeom prst="rect">
            <a:avLst/>
          </a:prstGeom>
        </p:spPr>
      </p:pic>
      <p:sp>
        <p:nvSpPr>
          <p:cNvPr id="12" name="textruta 11"/>
          <p:cNvSpPr txBox="1"/>
          <p:nvPr/>
        </p:nvSpPr>
        <p:spPr>
          <a:xfrm>
            <a:off x="457201" y="3062623"/>
            <a:ext cx="8412571" cy="415498"/>
          </a:xfrm>
          <a:prstGeom prst="rect">
            <a:avLst/>
          </a:prstGeom>
          <a:noFill/>
        </p:spPr>
        <p:txBody>
          <a:bodyPr wrap="square" rtlCol="0">
            <a:spAutoFit/>
          </a:bodyPr>
          <a:lstStyle/>
          <a:p>
            <a:r>
              <a:rPr lang="sv-SE" sz="2100" i="1" dirty="0">
                <a:latin typeface="Times"/>
                <a:cs typeface="Times"/>
              </a:rPr>
              <a:t>Digitala satsningar i världsklass</a:t>
            </a:r>
            <a:r>
              <a:rPr lang="sv-SE" sz="2100" i="1" dirty="0">
                <a:effectLst/>
                <a:latin typeface="Times"/>
                <a:cs typeface="Times"/>
              </a:rPr>
              <a:t> </a:t>
            </a:r>
            <a:endParaRPr lang="sv-SE" sz="2100" i="1" dirty="0">
              <a:solidFill>
                <a:srgbClr val="000000"/>
              </a:solidFill>
              <a:latin typeface="Times"/>
              <a:cs typeface="Times"/>
            </a:endParaRPr>
          </a:p>
        </p:txBody>
      </p:sp>
      <p:sp>
        <p:nvSpPr>
          <p:cNvPr id="13" name="textruta 12"/>
          <p:cNvSpPr txBox="1"/>
          <p:nvPr/>
        </p:nvSpPr>
        <p:spPr>
          <a:xfrm>
            <a:off x="457199" y="3490913"/>
            <a:ext cx="8073484" cy="1717393"/>
          </a:xfrm>
          <a:prstGeom prst="rect">
            <a:avLst/>
          </a:prstGeom>
          <a:noFill/>
          <a:ln>
            <a:noFill/>
          </a:ln>
        </p:spPr>
        <p:txBody>
          <a:bodyPr wrap="square" rtlCol="0">
            <a:spAutoFit/>
            <a:scene3d>
              <a:camera prst="orthographicFront"/>
              <a:lightRig rig="threePt" dir="t"/>
            </a:scene3d>
            <a:sp3d>
              <a:contourClr>
                <a:schemeClr val="tx1"/>
              </a:contourClr>
            </a:sp3d>
          </a:bodyPr>
          <a:lstStyle/>
          <a:p>
            <a:pPr marL="285750" lvl="0" indent="-285750">
              <a:lnSpc>
                <a:spcPct val="110000"/>
              </a:lnSpc>
              <a:buFont typeface="Arial"/>
              <a:buChar char="•"/>
            </a:pPr>
            <a:r>
              <a:rPr lang="sv-SE" sz="1600" dirty="0">
                <a:latin typeface="Times"/>
                <a:cs typeface="Times"/>
              </a:rPr>
              <a:t>Tidiga med snabbt bredband</a:t>
            </a:r>
          </a:p>
          <a:p>
            <a:pPr marL="285750" lvl="0" indent="-285750">
              <a:lnSpc>
                <a:spcPct val="110000"/>
              </a:lnSpc>
              <a:buFont typeface="Arial"/>
              <a:buChar char="•"/>
            </a:pPr>
            <a:r>
              <a:rPr lang="sv-SE" sz="1600" dirty="0">
                <a:latin typeface="Times"/>
                <a:cs typeface="Times"/>
              </a:rPr>
              <a:t>Bred med kompetens inom </a:t>
            </a:r>
            <a:r>
              <a:rPr lang="sv-SE" sz="1600" dirty="0" err="1">
                <a:latin typeface="Times"/>
                <a:cs typeface="Times"/>
              </a:rPr>
              <a:t>telecom</a:t>
            </a:r>
            <a:r>
              <a:rPr lang="sv-SE" sz="1600" dirty="0">
                <a:latin typeface="Times"/>
                <a:cs typeface="Times"/>
              </a:rPr>
              <a:t>, </a:t>
            </a:r>
            <a:r>
              <a:rPr lang="sv-SE" sz="1600" dirty="0" err="1">
                <a:latin typeface="Times"/>
                <a:cs typeface="Times"/>
              </a:rPr>
              <a:t>fintech</a:t>
            </a:r>
            <a:r>
              <a:rPr lang="sv-SE" sz="1600" dirty="0">
                <a:latin typeface="Times"/>
                <a:cs typeface="Times"/>
              </a:rPr>
              <a:t> och video/audio</a:t>
            </a:r>
          </a:p>
          <a:p>
            <a:pPr marL="285750" lvl="0" indent="-285750">
              <a:lnSpc>
                <a:spcPct val="110000"/>
              </a:lnSpc>
              <a:buFont typeface="Arial"/>
              <a:buChar char="•"/>
            </a:pPr>
            <a:r>
              <a:rPr lang="sv-SE" sz="1600" dirty="0">
                <a:latin typeface="Times"/>
                <a:cs typeface="Times"/>
              </a:rPr>
              <a:t>Först ut i Sverige med stadstäckande Internet </a:t>
            </a:r>
            <a:r>
              <a:rPr lang="sv-SE" sz="1600" dirty="0" err="1">
                <a:latin typeface="Times"/>
                <a:cs typeface="Times"/>
              </a:rPr>
              <a:t>of</a:t>
            </a:r>
            <a:r>
              <a:rPr lang="sv-SE" sz="1600" dirty="0">
                <a:latin typeface="Times"/>
                <a:cs typeface="Times"/>
              </a:rPr>
              <a:t> </a:t>
            </a:r>
            <a:r>
              <a:rPr lang="sv-SE" sz="1600" dirty="0" err="1">
                <a:latin typeface="Times"/>
                <a:cs typeface="Times"/>
              </a:rPr>
              <a:t>things</a:t>
            </a:r>
            <a:r>
              <a:rPr lang="sv-SE" sz="1600" dirty="0">
                <a:latin typeface="Times"/>
                <a:cs typeface="Times"/>
              </a:rPr>
              <a:t>-nät</a:t>
            </a:r>
          </a:p>
          <a:p>
            <a:pPr marL="285750" lvl="0" indent="-285750">
              <a:lnSpc>
                <a:spcPct val="110000"/>
              </a:lnSpc>
              <a:buFont typeface="Arial"/>
              <a:buChar char="•"/>
            </a:pPr>
            <a:r>
              <a:rPr lang="sv-SE" sz="1600" b="1" dirty="0">
                <a:latin typeface="Times"/>
                <a:cs typeface="Times"/>
              </a:rPr>
              <a:t>Sveriges första teststad för 5G</a:t>
            </a:r>
          </a:p>
          <a:p>
            <a:pPr marL="285750" lvl="0" indent="-285750">
              <a:lnSpc>
                <a:spcPct val="110000"/>
              </a:lnSpc>
              <a:buFont typeface="Arial"/>
              <a:buChar char="•"/>
            </a:pPr>
            <a:r>
              <a:rPr lang="sv-SE" sz="1600" dirty="0">
                <a:latin typeface="Times"/>
                <a:cs typeface="Times"/>
              </a:rPr>
              <a:t>Snabbt växande spelindustri</a:t>
            </a:r>
          </a:p>
          <a:p>
            <a:pPr>
              <a:lnSpc>
                <a:spcPct val="110000"/>
              </a:lnSpc>
            </a:pPr>
            <a:endParaRPr lang="sv-SE" sz="1600" dirty="0">
              <a:latin typeface="Times"/>
              <a:cs typeface="Times"/>
            </a:endParaRPr>
          </a:p>
        </p:txBody>
      </p:sp>
    </p:spTree>
    <p:extLst>
      <p:ext uri="{BB962C8B-B14F-4D97-AF65-F5344CB8AC3E}">
        <p14:creationId xmlns:p14="http://schemas.microsoft.com/office/powerpoint/2010/main" val="8464263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inab_hornefors_0002469_web.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65352"/>
            <a:ext cx="9144000" cy="3741901"/>
          </a:xfrm>
          <a:prstGeom prst="rect">
            <a:avLst/>
          </a:prstGeom>
        </p:spPr>
      </p:pic>
      <p:sp>
        <p:nvSpPr>
          <p:cNvPr id="3" name="textruta 2"/>
          <p:cNvSpPr txBox="1"/>
          <p:nvPr/>
        </p:nvSpPr>
        <p:spPr>
          <a:xfrm>
            <a:off x="460501" y="3050015"/>
            <a:ext cx="6422298" cy="415498"/>
          </a:xfrm>
          <a:prstGeom prst="rect">
            <a:avLst/>
          </a:prstGeom>
          <a:noFill/>
        </p:spPr>
        <p:txBody>
          <a:bodyPr wrap="square" rtlCol="0">
            <a:spAutoFit/>
          </a:bodyPr>
          <a:lstStyle/>
          <a:p>
            <a:r>
              <a:rPr lang="sv-SE" sz="2100" i="1" dirty="0">
                <a:latin typeface="Times"/>
                <a:cs typeface="Times"/>
              </a:rPr>
              <a:t>Strategiskt placerade </a:t>
            </a:r>
            <a:r>
              <a:rPr lang="sv-SE" sz="2100" i="1" kern="1200" dirty="0">
                <a:solidFill>
                  <a:schemeClr val="tx1"/>
                </a:solidFill>
                <a:effectLst/>
                <a:latin typeface="Times"/>
                <a:cs typeface="Times"/>
              </a:rPr>
              <a:t>i Norra Sverige</a:t>
            </a:r>
          </a:p>
        </p:txBody>
      </p:sp>
      <p:pic>
        <p:nvPicPr>
          <p:cNvPr id="5" name="Bildobjekt 4" descr="Infrastruktur.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20700" y="1920417"/>
            <a:ext cx="4674755" cy="651333"/>
          </a:xfrm>
          <a:prstGeom prst="rect">
            <a:avLst/>
          </a:prstGeom>
        </p:spPr>
      </p:pic>
      <p:sp>
        <p:nvSpPr>
          <p:cNvPr id="6" name="textruta 5"/>
          <p:cNvSpPr txBox="1"/>
          <p:nvPr/>
        </p:nvSpPr>
        <p:spPr>
          <a:xfrm>
            <a:off x="457199" y="3490913"/>
            <a:ext cx="5781802" cy="1171603"/>
          </a:xfrm>
          <a:prstGeom prst="rect">
            <a:avLst/>
          </a:prstGeom>
          <a:noFill/>
          <a:ln>
            <a:noFill/>
          </a:ln>
        </p:spPr>
        <p:txBody>
          <a:bodyPr wrap="square" rtlCol="0">
            <a:spAutoFit/>
            <a:scene3d>
              <a:camera prst="orthographicFront"/>
              <a:lightRig rig="threePt" dir="t"/>
            </a:scene3d>
            <a:sp3d>
              <a:contourClr>
                <a:schemeClr val="tx1"/>
              </a:contourClr>
            </a:sp3d>
          </a:bodyPr>
          <a:lstStyle/>
          <a:p>
            <a:pPr marL="285750" lvl="0" indent="-285750">
              <a:lnSpc>
                <a:spcPct val="110000"/>
              </a:lnSpc>
              <a:buFont typeface="Arial"/>
              <a:buChar char="•"/>
            </a:pPr>
            <a:r>
              <a:rPr lang="sv-SE" sz="1600" dirty="0">
                <a:latin typeface="Times"/>
                <a:cs typeface="Times"/>
              </a:rPr>
              <a:t>God infrastruktur regionalt, nationellt och internationellt</a:t>
            </a:r>
          </a:p>
          <a:p>
            <a:pPr marL="285750" lvl="0" indent="-285750">
              <a:lnSpc>
                <a:spcPct val="110000"/>
              </a:lnSpc>
              <a:buFont typeface="Arial"/>
              <a:buChar char="•"/>
            </a:pPr>
            <a:r>
              <a:rPr lang="sv-SE" sz="1600" dirty="0">
                <a:latin typeface="Times"/>
                <a:cs typeface="Times"/>
              </a:rPr>
              <a:t>Umeå flygplats är landets sjätte största </a:t>
            </a:r>
          </a:p>
          <a:p>
            <a:pPr marL="285750" lvl="0" indent="-285750">
              <a:lnSpc>
                <a:spcPct val="110000"/>
              </a:lnSpc>
              <a:buFont typeface="Arial"/>
              <a:buChar char="•"/>
            </a:pPr>
            <a:r>
              <a:rPr lang="sv-SE" sz="1600" dirty="0">
                <a:latin typeface="Times"/>
                <a:cs typeface="Times"/>
              </a:rPr>
              <a:t>Botniabanan och </a:t>
            </a:r>
            <a:r>
              <a:rPr lang="sv-SE" sz="1600" dirty="0" err="1">
                <a:latin typeface="Times"/>
                <a:cs typeface="Times"/>
              </a:rPr>
              <a:t>Norrbotniabanan</a:t>
            </a:r>
            <a:endParaRPr lang="sv-SE" sz="1600" dirty="0">
              <a:latin typeface="Times"/>
              <a:cs typeface="Times"/>
            </a:endParaRPr>
          </a:p>
          <a:p>
            <a:pPr marL="285750" lvl="0" indent="-285750">
              <a:lnSpc>
                <a:spcPct val="110000"/>
              </a:lnSpc>
              <a:buFont typeface="Arial"/>
              <a:buChar char="•"/>
            </a:pPr>
            <a:r>
              <a:rPr lang="sv-SE" sz="1600" dirty="0">
                <a:latin typeface="Times"/>
                <a:cs typeface="Times"/>
              </a:rPr>
              <a:t>Stora investeringar i hamn- och logistikverksamhet </a:t>
            </a:r>
          </a:p>
        </p:txBody>
      </p:sp>
    </p:spTree>
    <p:extLst>
      <p:ext uri="{BB962C8B-B14F-4D97-AF65-F5344CB8AC3E}">
        <p14:creationId xmlns:p14="http://schemas.microsoft.com/office/powerpoint/2010/main" val="15906311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IMG_957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72000" y="0"/>
            <a:ext cx="4576178" cy="3316111"/>
          </a:xfrm>
          <a:prstGeom prst="rect">
            <a:avLst/>
          </a:prstGeom>
        </p:spPr>
      </p:pic>
      <p:sp>
        <p:nvSpPr>
          <p:cNvPr id="4" name="textruta 3"/>
          <p:cNvSpPr txBox="1"/>
          <p:nvPr/>
        </p:nvSpPr>
        <p:spPr>
          <a:xfrm>
            <a:off x="457200" y="1688669"/>
            <a:ext cx="6422298" cy="1061829"/>
          </a:xfrm>
          <a:prstGeom prst="rect">
            <a:avLst/>
          </a:prstGeom>
          <a:noFill/>
        </p:spPr>
        <p:txBody>
          <a:bodyPr wrap="square" rtlCol="0">
            <a:spAutoFit/>
          </a:bodyPr>
          <a:lstStyle/>
          <a:p>
            <a:r>
              <a:rPr lang="sv-SE" sz="2100" i="1" dirty="0">
                <a:latin typeface="Times"/>
                <a:cs typeface="Times"/>
              </a:rPr>
              <a:t>Gott att leva i Umeå</a:t>
            </a:r>
            <a:br>
              <a:rPr lang="sv-SE" sz="2100" i="1" dirty="0">
                <a:latin typeface="Times"/>
                <a:cs typeface="Times"/>
              </a:rPr>
            </a:br>
            <a:r>
              <a:rPr lang="sv-SE" sz="2100" i="1" dirty="0">
                <a:latin typeface="Times"/>
                <a:cs typeface="Times"/>
              </a:rPr>
              <a:t>– med j</a:t>
            </a:r>
            <a:r>
              <a:rPr lang="sv-SE" sz="2100" i="1" kern="1200" dirty="0">
                <a:solidFill>
                  <a:schemeClr val="tx1"/>
                </a:solidFill>
                <a:effectLst/>
                <a:latin typeface="Times"/>
                <a:cs typeface="Times"/>
              </a:rPr>
              <a:t>ämställdhet, hållbarhet </a:t>
            </a:r>
          </a:p>
          <a:p>
            <a:r>
              <a:rPr lang="sv-SE" sz="2100" i="1" kern="1200" dirty="0">
                <a:solidFill>
                  <a:schemeClr val="tx1"/>
                </a:solidFill>
                <a:effectLst/>
                <a:latin typeface="Times"/>
                <a:cs typeface="Times"/>
              </a:rPr>
              <a:t>och medskapande</a:t>
            </a:r>
            <a:r>
              <a:rPr lang="sv-SE" sz="2100" i="1" dirty="0">
                <a:effectLst/>
                <a:latin typeface="Times"/>
                <a:cs typeface="Times"/>
              </a:rPr>
              <a:t> </a:t>
            </a:r>
            <a:endParaRPr lang="sv-SE" sz="2100" i="1" kern="1200" dirty="0">
              <a:solidFill>
                <a:schemeClr val="tx1"/>
              </a:solidFill>
              <a:effectLst/>
              <a:latin typeface="Times"/>
              <a:cs typeface="Times"/>
            </a:endParaRPr>
          </a:p>
        </p:txBody>
      </p:sp>
      <p:sp>
        <p:nvSpPr>
          <p:cNvPr id="5" name="textruta 4"/>
          <p:cNvSpPr txBox="1"/>
          <p:nvPr/>
        </p:nvSpPr>
        <p:spPr>
          <a:xfrm>
            <a:off x="457200" y="2743442"/>
            <a:ext cx="3590631" cy="2529923"/>
          </a:xfrm>
          <a:prstGeom prst="rect">
            <a:avLst/>
          </a:prstGeom>
          <a:noFill/>
        </p:spPr>
        <p:txBody>
          <a:bodyPr wrap="square" rtlCol="0">
            <a:spAutoFit/>
          </a:bodyPr>
          <a:lstStyle/>
          <a:p>
            <a:pPr marL="285750" lvl="0" indent="-285750">
              <a:lnSpc>
                <a:spcPct val="110000"/>
              </a:lnSpc>
              <a:buFont typeface="Arial"/>
              <a:buChar char="•"/>
            </a:pPr>
            <a:r>
              <a:rPr lang="sv-SE" sz="1600" kern="1200" dirty="0">
                <a:solidFill>
                  <a:schemeClr val="tx1"/>
                </a:solidFill>
                <a:effectLst/>
                <a:latin typeface="Times"/>
                <a:cs typeface="Times"/>
              </a:rPr>
              <a:t>Sveriges mest </a:t>
            </a:r>
            <a:br>
              <a:rPr lang="sv-SE" sz="1600" kern="1200" dirty="0">
                <a:solidFill>
                  <a:schemeClr val="tx1"/>
                </a:solidFill>
                <a:effectLst/>
                <a:latin typeface="Times"/>
                <a:cs typeface="Times"/>
              </a:rPr>
            </a:br>
            <a:r>
              <a:rPr lang="sv-SE" sz="1600" kern="1200" dirty="0">
                <a:solidFill>
                  <a:schemeClr val="tx1"/>
                </a:solidFill>
                <a:effectLst/>
                <a:latin typeface="Times"/>
                <a:cs typeface="Times"/>
              </a:rPr>
              <a:t>miljömedvetna medborgare</a:t>
            </a:r>
          </a:p>
          <a:p>
            <a:pPr marL="285750" lvl="0" indent="-285750">
              <a:lnSpc>
                <a:spcPct val="110000"/>
              </a:lnSpc>
              <a:buFont typeface="Arial"/>
              <a:buChar char="•"/>
            </a:pPr>
            <a:r>
              <a:rPr lang="sv-SE" sz="1600" kern="1200" dirty="0">
                <a:solidFill>
                  <a:schemeClr val="tx1"/>
                </a:solidFill>
                <a:effectLst/>
                <a:latin typeface="Times"/>
                <a:cs typeface="Times"/>
              </a:rPr>
              <a:t>Kulturhuvudstad 2014</a:t>
            </a:r>
          </a:p>
          <a:p>
            <a:pPr marL="285750" lvl="0" indent="-285750">
              <a:lnSpc>
                <a:spcPct val="110000"/>
              </a:lnSpc>
              <a:buFont typeface="Arial"/>
              <a:buChar char="•"/>
            </a:pPr>
            <a:r>
              <a:rPr lang="sv-SE" sz="1600" kern="1200" dirty="0">
                <a:solidFill>
                  <a:schemeClr val="tx1"/>
                </a:solidFill>
                <a:effectLst/>
                <a:latin typeface="Times"/>
                <a:cs typeface="Times"/>
              </a:rPr>
              <a:t>Jämställd idrott</a:t>
            </a:r>
          </a:p>
          <a:p>
            <a:pPr marL="285750" lvl="0" indent="-285750">
              <a:lnSpc>
                <a:spcPct val="110000"/>
              </a:lnSpc>
              <a:buFont typeface="Arial"/>
              <a:buChar char="•"/>
            </a:pPr>
            <a:r>
              <a:rPr lang="sv-SE" sz="1600" b="1" dirty="0">
                <a:latin typeface="Times"/>
                <a:cs typeface="Times"/>
              </a:rPr>
              <a:t>Sveriges bästa idrottsstad 2018</a:t>
            </a:r>
            <a:endParaRPr lang="sv-SE" sz="1600" b="1" kern="1200" dirty="0">
              <a:solidFill>
                <a:schemeClr val="tx1"/>
              </a:solidFill>
              <a:effectLst/>
              <a:latin typeface="Times"/>
              <a:cs typeface="Times"/>
            </a:endParaRPr>
          </a:p>
          <a:p>
            <a:pPr marL="285750" lvl="0" indent="-285750">
              <a:lnSpc>
                <a:spcPct val="110000"/>
              </a:lnSpc>
              <a:buFont typeface="Arial"/>
              <a:buChar char="•"/>
            </a:pPr>
            <a:r>
              <a:rPr lang="sv-SE" sz="1600" kern="1200" dirty="0">
                <a:solidFill>
                  <a:schemeClr val="tx1"/>
                </a:solidFill>
                <a:effectLst/>
                <a:latin typeface="Times"/>
                <a:cs typeface="Times"/>
              </a:rPr>
              <a:t>Norra Sverige är bäst när EU mäter vilken region i Europa som har bästa levnadsvillkoren </a:t>
            </a:r>
          </a:p>
          <a:p>
            <a:pPr>
              <a:lnSpc>
                <a:spcPct val="110000"/>
              </a:lnSpc>
            </a:pPr>
            <a:endParaRPr lang="sv-SE" sz="1600" dirty="0">
              <a:latin typeface="Times"/>
              <a:cs typeface="Times"/>
            </a:endParaRPr>
          </a:p>
        </p:txBody>
      </p:sp>
      <p:pic>
        <p:nvPicPr>
          <p:cNvPr id="6" name="Bildobjekt 5" descr="Lev.pdf"/>
          <p:cNvPicPr>
            <a:picLocks noChangeAspect="1"/>
          </p:cNvPicPr>
          <p:nvPr/>
        </p:nvPicPr>
        <p:blipFill>
          <a:blip r:embed="rId4">
            <a:duotone>
              <a:prstClr val="black"/>
              <a:srgbClr val="000000">
                <a:tint val="45000"/>
                <a:satMod val="400000"/>
              </a:srgbClr>
            </a:duotone>
            <a:lum bright="-100000" contrast="-40000"/>
            <a:extLst>
              <a:ext uri="{28A0092B-C50C-407E-A947-70E740481C1C}">
                <a14:useLocalDpi xmlns:a14="http://schemas.microsoft.com/office/drawing/2010/main"/>
              </a:ext>
            </a:extLst>
          </a:blip>
          <a:stretch>
            <a:fillRect/>
          </a:stretch>
        </p:blipFill>
        <p:spPr>
          <a:xfrm>
            <a:off x="542927" y="762318"/>
            <a:ext cx="1201639" cy="648367"/>
          </a:xfrm>
          <a:prstGeom prst="rect">
            <a:avLst/>
          </a:prstGeom>
        </p:spPr>
      </p:pic>
      <p:pic>
        <p:nvPicPr>
          <p:cNvPr id="2" name="Bildobjekt 1" descr="skog-daniel-frank.jpg"/>
          <p:cNvPicPr>
            <a:picLocks noChangeAspect="1"/>
          </p:cNvPicPr>
          <p:nvPr/>
        </p:nvPicPr>
        <p:blipFill rotWithShape="1">
          <a:blip r:embed="rId5" cstate="screen">
            <a:extLst>
              <a:ext uri="{28A0092B-C50C-407E-A947-70E740481C1C}">
                <a14:useLocalDpi xmlns:a14="http://schemas.microsoft.com/office/drawing/2010/main"/>
              </a:ext>
            </a:extLst>
          </a:blip>
          <a:srcRect t="7399" r="91" b="14873"/>
          <a:stretch/>
        </p:blipFill>
        <p:spPr>
          <a:xfrm>
            <a:off x="4572001" y="2952051"/>
            <a:ext cx="4571999" cy="2191450"/>
          </a:xfrm>
          <a:prstGeom prst="rect">
            <a:avLst/>
          </a:prstGeom>
        </p:spPr>
      </p:pic>
    </p:spTree>
    <p:extLst>
      <p:ext uri="{BB962C8B-B14F-4D97-AF65-F5344CB8AC3E}">
        <p14:creationId xmlns:p14="http://schemas.microsoft.com/office/powerpoint/2010/main" val="38007547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IMG_1044.jpg"/>
          <p:cNvPicPr>
            <a:picLocks noChangeAspect="1"/>
          </p:cNvPicPr>
          <p:nvPr/>
        </p:nvPicPr>
        <p:blipFill rotWithShape="1">
          <a:blip r:embed="rId3" cstate="screen">
            <a:extLst>
              <a:ext uri="{28A0092B-C50C-407E-A947-70E740481C1C}">
                <a14:useLocalDpi xmlns:a14="http://schemas.microsoft.com/office/drawing/2010/main"/>
              </a:ext>
            </a:extLst>
          </a:blip>
          <a:srcRect t="7783" b="17217"/>
          <a:stretch/>
        </p:blipFill>
        <p:spPr>
          <a:xfrm>
            <a:off x="4572000" y="0"/>
            <a:ext cx="4572000" cy="5143500"/>
          </a:xfrm>
          <a:prstGeom prst="rect">
            <a:avLst/>
          </a:prstGeom>
        </p:spPr>
      </p:pic>
      <p:sp>
        <p:nvSpPr>
          <p:cNvPr id="4" name="textruta 3"/>
          <p:cNvSpPr txBox="1"/>
          <p:nvPr/>
        </p:nvSpPr>
        <p:spPr>
          <a:xfrm>
            <a:off x="457202" y="1690936"/>
            <a:ext cx="6422298" cy="738664"/>
          </a:xfrm>
          <a:prstGeom prst="rect">
            <a:avLst/>
          </a:prstGeom>
          <a:noFill/>
        </p:spPr>
        <p:txBody>
          <a:bodyPr wrap="square" rtlCol="0">
            <a:spAutoFit/>
          </a:bodyPr>
          <a:lstStyle/>
          <a:p>
            <a:r>
              <a:rPr lang="sv-SE" sz="2100" i="1" dirty="0">
                <a:solidFill>
                  <a:srgbClr val="000000"/>
                </a:solidFill>
                <a:latin typeface="Times"/>
                <a:cs typeface="Times"/>
              </a:rPr>
              <a:t>Hållbar utveckling i en </a:t>
            </a:r>
            <a:br>
              <a:rPr lang="sv-SE" sz="2100" i="1" dirty="0">
                <a:solidFill>
                  <a:srgbClr val="000000"/>
                </a:solidFill>
                <a:latin typeface="Times"/>
                <a:cs typeface="Times"/>
              </a:rPr>
            </a:br>
            <a:r>
              <a:rPr lang="sv-SE" sz="2100" i="1" dirty="0">
                <a:solidFill>
                  <a:srgbClr val="000000"/>
                </a:solidFill>
                <a:latin typeface="Times"/>
                <a:cs typeface="Times"/>
              </a:rPr>
              <a:t>stad som växer</a:t>
            </a:r>
          </a:p>
        </p:txBody>
      </p:sp>
      <p:sp>
        <p:nvSpPr>
          <p:cNvPr id="5" name="textruta 4"/>
          <p:cNvSpPr txBox="1"/>
          <p:nvPr/>
        </p:nvSpPr>
        <p:spPr>
          <a:xfrm>
            <a:off x="457203" y="2429600"/>
            <a:ext cx="3649130" cy="1713289"/>
          </a:xfrm>
          <a:prstGeom prst="rect">
            <a:avLst/>
          </a:prstGeom>
          <a:noFill/>
        </p:spPr>
        <p:txBody>
          <a:bodyPr wrap="square" rtlCol="0">
            <a:spAutoFit/>
          </a:bodyPr>
          <a:lstStyle/>
          <a:p>
            <a:pPr marL="285750" lvl="0" indent="-285750">
              <a:lnSpc>
                <a:spcPct val="110000"/>
              </a:lnSpc>
              <a:buFont typeface="Arial"/>
              <a:buChar char="•"/>
            </a:pPr>
            <a:r>
              <a:rPr lang="sv-SE" sz="1600" dirty="0">
                <a:latin typeface="Times"/>
                <a:cs typeface="Times"/>
              </a:rPr>
              <a:t>Aktivt miljöarbete i samverkan mellan kommun, universitet och näringsliv</a:t>
            </a:r>
          </a:p>
          <a:p>
            <a:pPr marL="285750" lvl="0" indent="-285750">
              <a:lnSpc>
                <a:spcPct val="110000"/>
              </a:lnSpc>
              <a:buFont typeface="Arial"/>
              <a:buChar char="•"/>
            </a:pPr>
            <a:r>
              <a:rPr lang="sv-SE" sz="1600" dirty="0">
                <a:latin typeface="Times"/>
                <a:cs typeface="Times"/>
              </a:rPr>
              <a:t>Årets klimatstad 2016</a:t>
            </a:r>
          </a:p>
          <a:p>
            <a:pPr marL="285750" lvl="0" indent="-285750">
              <a:lnSpc>
                <a:spcPct val="110000"/>
              </a:lnSpc>
              <a:buFont typeface="Arial"/>
              <a:buChar char="•"/>
            </a:pPr>
            <a:r>
              <a:rPr lang="sv-SE" sz="1600" dirty="0">
                <a:latin typeface="Times"/>
                <a:cs typeface="Times"/>
              </a:rPr>
              <a:t>Europas miljöhuvudstad </a:t>
            </a:r>
            <a:br>
              <a:rPr lang="sv-SE" sz="1600" dirty="0">
                <a:latin typeface="Times"/>
                <a:cs typeface="Times"/>
              </a:rPr>
            </a:br>
            <a:r>
              <a:rPr lang="sv-SE" sz="1600" dirty="0">
                <a:latin typeface="Times"/>
                <a:cs typeface="Times"/>
              </a:rPr>
              <a:t>– finalist 2014, 2015 och 2016</a:t>
            </a:r>
          </a:p>
          <a:p>
            <a:pPr>
              <a:lnSpc>
                <a:spcPct val="110000"/>
              </a:lnSpc>
            </a:pPr>
            <a:endParaRPr lang="sv-SE" sz="1600" dirty="0">
              <a:latin typeface="Times"/>
              <a:cs typeface="Times"/>
            </a:endParaRPr>
          </a:p>
        </p:txBody>
      </p:sp>
      <p:pic>
        <p:nvPicPr>
          <p:cNvPr id="6" name="Bildobjekt 5" descr="Miljö.pdf"/>
          <p:cNvPicPr>
            <a:picLocks noChangeAspect="1"/>
          </p:cNvPicPr>
          <p:nvPr/>
        </p:nvPicPr>
        <p:blipFill>
          <a:blip r:embed="rId4">
            <a:duotone>
              <a:prstClr val="black"/>
              <a:srgbClr val="000000">
                <a:tint val="45000"/>
                <a:satMod val="400000"/>
              </a:srgbClr>
            </a:duotone>
            <a:lum bright="-100000" contrast="-40000"/>
            <a:extLst>
              <a:ext uri="{28A0092B-C50C-407E-A947-70E740481C1C}">
                <a14:useLocalDpi xmlns:a14="http://schemas.microsoft.com/office/drawing/2010/main"/>
              </a:ext>
            </a:extLst>
          </a:blip>
          <a:stretch>
            <a:fillRect/>
          </a:stretch>
        </p:blipFill>
        <p:spPr>
          <a:xfrm>
            <a:off x="544513" y="628529"/>
            <a:ext cx="1656820" cy="782155"/>
          </a:xfrm>
          <a:prstGeom prst="rect">
            <a:avLst/>
          </a:prstGeom>
        </p:spPr>
      </p:pic>
    </p:spTree>
    <p:extLst>
      <p:ext uri="{BB962C8B-B14F-4D97-AF65-F5344CB8AC3E}">
        <p14:creationId xmlns:p14="http://schemas.microsoft.com/office/powerpoint/2010/main" val="16164521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descr="umea2014_140301_31.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2876550"/>
          </a:xfrm>
          <a:prstGeom prst="rect">
            <a:avLst/>
          </a:prstGeom>
        </p:spPr>
      </p:pic>
      <p:pic>
        <p:nvPicPr>
          <p:cNvPr id="10" name="Bildobjekt 9" descr="Kultur.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20700" y="1930400"/>
            <a:ext cx="2090635" cy="641350"/>
          </a:xfrm>
          <a:prstGeom prst="rect">
            <a:avLst/>
          </a:prstGeom>
        </p:spPr>
      </p:pic>
      <p:sp>
        <p:nvSpPr>
          <p:cNvPr id="15" name="textruta 14"/>
          <p:cNvSpPr txBox="1"/>
          <p:nvPr/>
        </p:nvSpPr>
        <p:spPr>
          <a:xfrm>
            <a:off x="457200" y="3059540"/>
            <a:ext cx="6422298" cy="415498"/>
          </a:xfrm>
          <a:prstGeom prst="rect">
            <a:avLst/>
          </a:prstGeom>
          <a:noFill/>
        </p:spPr>
        <p:txBody>
          <a:bodyPr wrap="square" rtlCol="0">
            <a:spAutoFit/>
          </a:bodyPr>
          <a:lstStyle/>
          <a:p>
            <a:r>
              <a:rPr lang="sv-SE" sz="2100" i="1" dirty="0">
                <a:latin typeface="Times"/>
                <a:cs typeface="Times"/>
              </a:rPr>
              <a:t>Kultur som får staden att växa</a:t>
            </a:r>
          </a:p>
        </p:txBody>
      </p:sp>
      <p:sp>
        <p:nvSpPr>
          <p:cNvPr id="16" name="textruta 15"/>
          <p:cNvSpPr txBox="1"/>
          <p:nvPr/>
        </p:nvSpPr>
        <p:spPr>
          <a:xfrm>
            <a:off x="457202" y="3490913"/>
            <a:ext cx="6265333" cy="900759"/>
          </a:xfrm>
          <a:prstGeom prst="rect">
            <a:avLst/>
          </a:prstGeom>
          <a:noFill/>
        </p:spPr>
        <p:txBody>
          <a:bodyPr wrap="square" rtlCol="0">
            <a:spAutoFit/>
          </a:bodyPr>
          <a:lstStyle/>
          <a:p>
            <a:pPr marL="285750" lvl="0" indent="-285750">
              <a:lnSpc>
                <a:spcPct val="110000"/>
              </a:lnSpc>
              <a:buFont typeface="Arial"/>
              <a:buChar char="•"/>
            </a:pPr>
            <a:r>
              <a:rPr lang="sv-SE" sz="1600" dirty="0">
                <a:latin typeface="Times"/>
                <a:cs typeface="Times"/>
              </a:rPr>
              <a:t>Umeå var Europeisk kulturhuvudstad 2014</a:t>
            </a:r>
          </a:p>
          <a:p>
            <a:pPr marL="285750" lvl="0" indent="-285750">
              <a:lnSpc>
                <a:spcPct val="110000"/>
              </a:lnSpc>
              <a:buFont typeface="Arial"/>
              <a:buChar char="•"/>
            </a:pPr>
            <a:r>
              <a:rPr lang="sv-SE" sz="1600" dirty="0">
                <a:latin typeface="Times"/>
                <a:cs typeface="Times"/>
              </a:rPr>
              <a:t>Stark tradition </a:t>
            </a:r>
            <a:r>
              <a:rPr lang="sv-SE" sz="1600">
                <a:latin typeface="Times"/>
                <a:cs typeface="Times"/>
              </a:rPr>
              <a:t>av DIY, </a:t>
            </a:r>
            <a:r>
              <a:rPr lang="sv-SE" sz="1600" dirty="0">
                <a:latin typeface="Times"/>
                <a:cs typeface="Times"/>
              </a:rPr>
              <a:t>do-it-</a:t>
            </a:r>
            <a:r>
              <a:rPr lang="sv-SE" sz="1600" dirty="0" err="1">
                <a:latin typeface="Times"/>
                <a:cs typeface="Times"/>
              </a:rPr>
              <a:t>yourself</a:t>
            </a:r>
            <a:endParaRPr lang="sv-SE" sz="1600" dirty="0">
              <a:latin typeface="Times"/>
              <a:cs typeface="Times"/>
            </a:endParaRPr>
          </a:p>
          <a:p>
            <a:pPr marL="285750" lvl="0" indent="-285750">
              <a:lnSpc>
                <a:spcPct val="110000"/>
              </a:lnSpc>
              <a:buFont typeface="Arial"/>
              <a:buChar char="•"/>
            </a:pPr>
            <a:r>
              <a:rPr lang="sv-SE" sz="1600" dirty="0">
                <a:latin typeface="Times"/>
                <a:cs typeface="Times"/>
              </a:rPr>
              <a:t>Musikstad med mängder av hyllade band</a:t>
            </a:r>
          </a:p>
        </p:txBody>
      </p:sp>
    </p:spTree>
    <p:extLst>
      <p:ext uri="{BB962C8B-B14F-4D97-AF65-F5344CB8AC3E}">
        <p14:creationId xmlns:p14="http://schemas.microsoft.com/office/powerpoint/2010/main" val="2673319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objekt 10" descr="IMG_4713.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5905500" cy="2876551"/>
          </a:xfrm>
          <a:prstGeom prst="rect">
            <a:avLst/>
          </a:prstGeom>
        </p:spPr>
      </p:pic>
      <p:pic>
        <p:nvPicPr>
          <p:cNvPr id="12" name="Bildobjekt 11" descr="umea-ifotboll-1171.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93498" y="0"/>
            <a:ext cx="4572000" cy="2876550"/>
          </a:xfrm>
          <a:prstGeom prst="rect">
            <a:avLst/>
          </a:prstGeom>
        </p:spPr>
      </p:pic>
      <p:sp>
        <p:nvSpPr>
          <p:cNvPr id="13" name="textruta 12"/>
          <p:cNvSpPr txBox="1"/>
          <p:nvPr/>
        </p:nvSpPr>
        <p:spPr>
          <a:xfrm>
            <a:off x="457200" y="3059540"/>
            <a:ext cx="6422298" cy="415498"/>
          </a:xfrm>
          <a:prstGeom prst="rect">
            <a:avLst/>
          </a:prstGeom>
          <a:noFill/>
        </p:spPr>
        <p:txBody>
          <a:bodyPr wrap="square" rtlCol="0">
            <a:spAutoFit/>
          </a:bodyPr>
          <a:lstStyle/>
          <a:p>
            <a:r>
              <a:rPr lang="sv-SE" sz="2100" i="1" dirty="0">
                <a:solidFill>
                  <a:srgbClr val="000000"/>
                </a:solidFill>
                <a:latin typeface="Times"/>
                <a:cs typeface="Times"/>
              </a:rPr>
              <a:t>Jämställd idrott – ett vinnande koncept</a:t>
            </a:r>
          </a:p>
        </p:txBody>
      </p:sp>
      <p:sp>
        <p:nvSpPr>
          <p:cNvPr id="14" name="textruta 13"/>
          <p:cNvSpPr txBox="1"/>
          <p:nvPr/>
        </p:nvSpPr>
        <p:spPr>
          <a:xfrm>
            <a:off x="457202" y="3490913"/>
            <a:ext cx="6265333" cy="1171603"/>
          </a:xfrm>
          <a:prstGeom prst="rect">
            <a:avLst/>
          </a:prstGeom>
          <a:noFill/>
        </p:spPr>
        <p:txBody>
          <a:bodyPr wrap="square" rtlCol="0">
            <a:spAutoFit/>
          </a:bodyPr>
          <a:lstStyle/>
          <a:p>
            <a:pPr marL="285750" lvl="0" indent="-285750">
              <a:lnSpc>
                <a:spcPct val="110000"/>
              </a:lnSpc>
              <a:buFont typeface="Arial"/>
              <a:buChar char="•"/>
            </a:pPr>
            <a:r>
              <a:rPr lang="sv-SE" sz="1600" dirty="0">
                <a:latin typeface="Times"/>
                <a:cs typeface="Times"/>
              </a:rPr>
              <a:t>Umeå tidiga med jämställd fördelning av träningstider</a:t>
            </a:r>
          </a:p>
          <a:p>
            <a:pPr marL="285750" lvl="0" indent="-285750">
              <a:lnSpc>
                <a:spcPct val="110000"/>
              </a:lnSpc>
              <a:buFont typeface="Arial"/>
              <a:buChar char="•"/>
            </a:pPr>
            <a:r>
              <a:rPr lang="sv-SE" sz="1600" dirty="0">
                <a:latin typeface="Times"/>
                <a:cs typeface="Times"/>
              </a:rPr>
              <a:t>Stora sportsliga framgångar främst på damsidan</a:t>
            </a:r>
          </a:p>
          <a:p>
            <a:pPr marL="285750" lvl="0" indent="-285750">
              <a:lnSpc>
                <a:spcPct val="110000"/>
              </a:lnSpc>
              <a:buFont typeface="Arial"/>
              <a:buChar char="•"/>
            </a:pPr>
            <a:r>
              <a:rPr lang="sv-SE" sz="1600" dirty="0">
                <a:latin typeface="Times"/>
                <a:cs typeface="Times"/>
              </a:rPr>
              <a:t>En av Europas största idrottsanläggningar finns i Umeå, </a:t>
            </a:r>
            <a:br>
              <a:rPr lang="sv-SE" sz="1600" dirty="0">
                <a:latin typeface="Times"/>
                <a:cs typeface="Times"/>
              </a:rPr>
            </a:br>
            <a:r>
              <a:rPr lang="sv-SE" sz="1600" dirty="0">
                <a:latin typeface="Times"/>
                <a:cs typeface="Times"/>
              </a:rPr>
              <a:t>IKSU – Sveriges 5:e mest besökta byggnad</a:t>
            </a:r>
          </a:p>
        </p:txBody>
      </p:sp>
      <p:pic>
        <p:nvPicPr>
          <p:cNvPr id="15" name="Bildobjekt 14" descr="Jämställd idrott.pd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20700" y="1760103"/>
            <a:ext cx="5887027" cy="828282"/>
          </a:xfrm>
          <a:prstGeom prst="rect">
            <a:avLst/>
          </a:prstGeom>
        </p:spPr>
      </p:pic>
    </p:spTree>
    <p:extLst>
      <p:ext uri="{BB962C8B-B14F-4D97-AF65-F5344CB8AC3E}">
        <p14:creationId xmlns:p14="http://schemas.microsoft.com/office/powerpoint/2010/main" val="42862495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IMG_0294.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0" y="0"/>
            <a:ext cx="9144000" cy="2876549"/>
          </a:xfrm>
          <a:prstGeom prst="rect">
            <a:avLst/>
          </a:prstGeom>
        </p:spPr>
      </p:pic>
      <p:sp>
        <p:nvSpPr>
          <p:cNvPr id="3" name="Rektangel 2"/>
          <p:cNvSpPr/>
          <p:nvPr/>
        </p:nvSpPr>
        <p:spPr>
          <a:xfrm>
            <a:off x="457201" y="3059540"/>
            <a:ext cx="8299650" cy="415498"/>
          </a:xfrm>
          <a:prstGeom prst="rect">
            <a:avLst/>
          </a:prstGeom>
        </p:spPr>
        <p:txBody>
          <a:bodyPr wrap="square">
            <a:spAutoFit/>
          </a:bodyPr>
          <a:lstStyle/>
          <a:p>
            <a:r>
              <a:rPr lang="sv-SE" sz="2100" i="1" u="none" strike="noStrike" kern="1200" baseline="0" dirty="0">
                <a:solidFill>
                  <a:schemeClr val="tx1"/>
                </a:solidFill>
                <a:latin typeface="Times"/>
                <a:cs typeface="Times"/>
              </a:rPr>
              <a:t>Umeå är en progressiv förebild </a:t>
            </a:r>
            <a:endParaRPr lang="sv-SE" sz="2100" i="1" dirty="0">
              <a:latin typeface="Times"/>
              <a:cs typeface="Times"/>
            </a:endParaRPr>
          </a:p>
        </p:txBody>
      </p:sp>
      <p:sp>
        <p:nvSpPr>
          <p:cNvPr id="4" name="Rektangel 3"/>
          <p:cNvSpPr/>
          <p:nvPr/>
        </p:nvSpPr>
        <p:spPr>
          <a:xfrm>
            <a:off x="457201" y="3460939"/>
            <a:ext cx="7441791" cy="1442446"/>
          </a:xfrm>
          <a:prstGeom prst="rect">
            <a:avLst/>
          </a:prstGeom>
        </p:spPr>
        <p:txBody>
          <a:bodyPr wrap="square">
            <a:spAutoFit/>
          </a:bodyPr>
          <a:lstStyle/>
          <a:p>
            <a:pPr marL="285750" lvl="0" indent="-285750">
              <a:lnSpc>
                <a:spcPct val="110000"/>
              </a:lnSpc>
              <a:buFont typeface="Arial"/>
              <a:buChar char="•"/>
            </a:pPr>
            <a:r>
              <a:rPr lang="sv-SE" sz="1600" dirty="0">
                <a:latin typeface="Times"/>
                <a:cs typeface="Times"/>
              </a:rPr>
              <a:t>Läskunnighet långt tillbaka i tiden</a:t>
            </a:r>
          </a:p>
          <a:p>
            <a:pPr marL="285750" lvl="0" indent="-285750">
              <a:lnSpc>
                <a:spcPct val="110000"/>
              </a:lnSpc>
              <a:buFont typeface="Arial"/>
              <a:buChar char="•"/>
            </a:pPr>
            <a:r>
              <a:rPr lang="sv-SE" sz="1600" dirty="0">
                <a:latin typeface="Times"/>
                <a:cs typeface="Times"/>
              </a:rPr>
              <a:t>Tradition av debatt och diskussion</a:t>
            </a:r>
          </a:p>
          <a:p>
            <a:pPr marL="285750" lvl="0" indent="-285750">
              <a:lnSpc>
                <a:spcPct val="110000"/>
              </a:lnSpc>
              <a:buFont typeface="Arial"/>
              <a:buChar char="•"/>
            </a:pPr>
            <a:r>
              <a:rPr lang="sv-SE" sz="1600" dirty="0">
                <a:latin typeface="Times"/>
                <a:cs typeface="Times"/>
              </a:rPr>
              <a:t>Viktig knytpunkt i norra Sverige med ständig rörelse av människor</a:t>
            </a:r>
          </a:p>
          <a:p>
            <a:pPr marL="285750" lvl="0" indent="-285750">
              <a:lnSpc>
                <a:spcPct val="110000"/>
              </a:lnSpc>
              <a:buFont typeface="Arial"/>
              <a:buChar char="•"/>
            </a:pPr>
            <a:r>
              <a:rPr lang="sv-SE" sz="1600" dirty="0">
                <a:latin typeface="Times"/>
                <a:cs typeface="Times"/>
              </a:rPr>
              <a:t>Avsaknad av klassamhälle</a:t>
            </a:r>
          </a:p>
          <a:p>
            <a:pPr marL="285750" lvl="0" indent="-285750">
              <a:lnSpc>
                <a:spcPct val="110000"/>
              </a:lnSpc>
              <a:buFont typeface="Arial"/>
              <a:buChar char="•"/>
            </a:pPr>
            <a:r>
              <a:rPr lang="sv-SE" sz="1600" dirty="0">
                <a:latin typeface="Times"/>
                <a:cs typeface="Times"/>
              </a:rPr>
              <a:t>En trygg stad ger trygga Umeåbor</a:t>
            </a:r>
          </a:p>
        </p:txBody>
      </p:sp>
      <p:pic>
        <p:nvPicPr>
          <p:cNvPr id="5" name="Bildobjekt 4" descr="Umeå Vill mer.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20701" y="1895323"/>
            <a:ext cx="4143664" cy="691825"/>
          </a:xfrm>
          <a:prstGeom prst="rect">
            <a:avLst/>
          </a:prstGeom>
        </p:spPr>
      </p:pic>
    </p:spTree>
    <p:extLst>
      <p:ext uri="{BB962C8B-B14F-4D97-AF65-F5344CB8AC3E}">
        <p14:creationId xmlns:p14="http://schemas.microsoft.com/office/powerpoint/2010/main" val="751389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descr="IMG_0761.jpg"/>
          <p:cNvPicPr>
            <a:picLocks noChangeAspect="1"/>
          </p:cNvPicPr>
          <p:nvPr/>
        </p:nvPicPr>
        <p:blipFill rotWithShape="1">
          <a:blip r:embed="rId3" cstate="screen">
            <a:extLst>
              <a:ext uri="{28A0092B-C50C-407E-A947-70E740481C1C}">
                <a14:useLocalDpi xmlns:a14="http://schemas.microsoft.com/office/drawing/2010/main"/>
              </a:ext>
            </a:extLst>
          </a:blip>
          <a:srcRect b="8036"/>
          <a:stretch/>
        </p:blipFill>
        <p:spPr>
          <a:xfrm>
            <a:off x="4574312" y="2522905"/>
            <a:ext cx="4569689" cy="2620596"/>
          </a:xfrm>
          <a:prstGeom prst="rect">
            <a:avLst/>
          </a:prstGeom>
        </p:spPr>
      </p:pic>
      <p:pic>
        <p:nvPicPr>
          <p:cNvPr id="6" name="Bildobjekt 5" descr="IMG_0815.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74312" y="0"/>
            <a:ext cx="4569688" cy="2571753"/>
          </a:xfrm>
          <a:prstGeom prst="rect">
            <a:avLst/>
          </a:prstGeom>
        </p:spPr>
      </p:pic>
      <p:sp>
        <p:nvSpPr>
          <p:cNvPr id="8" name="textruta 7"/>
          <p:cNvSpPr txBox="1"/>
          <p:nvPr/>
        </p:nvSpPr>
        <p:spPr>
          <a:xfrm>
            <a:off x="457201" y="1691957"/>
            <a:ext cx="6422298" cy="415498"/>
          </a:xfrm>
          <a:prstGeom prst="rect">
            <a:avLst/>
          </a:prstGeom>
          <a:noFill/>
        </p:spPr>
        <p:txBody>
          <a:bodyPr wrap="square" rtlCol="0">
            <a:spAutoFit/>
          </a:bodyPr>
          <a:lstStyle/>
          <a:p>
            <a:r>
              <a:rPr lang="sv-SE" sz="2100" i="1" dirty="0">
                <a:solidFill>
                  <a:srgbClr val="000000"/>
                </a:solidFill>
                <a:latin typeface="Times"/>
                <a:cs typeface="Times"/>
              </a:rPr>
              <a:t>Långsiktig hållbar utveckling</a:t>
            </a:r>
          </a:p>
        </p:txBody>
      </p:sp>
      <p:sp>
        <p:nvSpPr>
          <p:cNvPr id="9" name="textruta 8"/>
          <p:cNvSpPr txBox="1"/>
          <p:nvPr/>
        </p:nvSpPr>
        <p:spPr>
          <a:xfrm>
            <a:off x="457201" y="2107455"/>
            <a:ext cx="3590631" cy="2525819"/>
          </a:xfrm>
          <a:prstGeom prst="rect">
            <a:avLst/>
          </a:prstGeom>
          <a:noFill/>
        </p:spPr>
        <p:txBody>
          <a:bodyPr wrap="square" rtlCol="0">
            <a:spAutoFit/>
          </a:bodyPr>
          <a:lstStyle/>
          <a:p>
            <a:pPr marL="342900" lvl="0" indent="-342900">
              <a:lnSpc>
                <a:spcPct val="110000"/>
              </a:lnSpc>
              <a:buFont typeface="Arial"/>
              <a:buChar char="•"/>
            </a:pPr>
            <a:r>
              <a:rPr lang="sv-SE" sz="1600" kern="1200" dirty="0">
                <a:solidFill>
                  <a:schemeClr val="tx1"/>
                </a:solidFill>
                <a:effectLst/>
                <a:latin typeface="Times"/>
                <a:cs typeface="Times"/>
              </a:rPr>
              <a:t>Norra Sveriges snabbast </a:t>
            </a:r>
            <a:br>
              <a:rPr lang="sv-SE" sz="1600" kern="1200" dirty="0">
                <a:solidFill>
                  <a:schemeClr val="tx1"/>
                </a:solidFill>
                <a:effectLst/>
                <a:latin typeface="Times"/>
                <a:cs typeface="Times"/>
              </a:rPr>
            </a:br>
            <a:r>
              <a:rPr lang="sv-SE" sz="1600" kern="1200" dirty="0">
                <a:solidFill>
                  <a:schemeClr val="tx1"/>
                </a:solidFill>
                <a:effectLst/>
                <a:latin typeface="Times"/>
                <a:cs typeface="Times"/>
              </a:rPr>
              <a:t>växande region</a:t>
            </a:r>
          </a:p>
          <a:p>
            <a:pPr marL="342900" lvl="0" indent="-342900">
              <a:lnSpc>
                <a:spcPct val="110000"/>
              </a:lnSpc>
              <a:buFont typeface="Arial"/>
              <a:buChar char="•"/>
            </a:pPr>
            <a:r>
              <a:rPr lang="sv-SE" sz="1600" dirty="0">
                <a:latin typeface="Times"/>
                <a:cs typeface="Times"/>
              </a:rPr>
              <a:t>Näringsliv och universitet i samverkan</a:t>
            </a:r>
          </a:p>
          <a:p>
            <a:pPr marL="342900" lvl="0" indent="-342900">
              <a:lnSpc>
                <a:spcPct val="110000"/>
              </a:lnSpc>
              <a:buFont typeface="Arial"/>
              <a:buChar char="•"/>
            </a:pPr>
            <a:r>
              <a:rPr lang="sv-SE" sz="1600" kern="1200" dirty="0">
                <a:solidFill>
                  <a:schemeClr val="tx1"/>
                </a:solidFill>
                <a:effectLst/>
                <a:latin typeface="Times"/>
                <a:cs typeface="Times"/>
              </a:rPr>
              <a:t>God livskvalitet i Umeå </a:t>
            </a:r>
            <a:br>
              <a:rPr lang="sv-SE" sz="1600" kern="1200" dirty="0">
                <a:solidFill>
                  <a:schemeClr val="tx1"/>
                </a:solidFill>
                <a:effectLst/>
                <a:latin typeface="Times"/>
                <a:cs typeface="Times"/>
              </a:rPr>
            </a:br>
            <a:r>
              <a:rPr lang="sv-SE" sz="1600" kern="1200" dirty="0">
                <a:solidFill>
                  <a:schemeClr val="tx1"/>
                </a:solidFill>
                <a:effectLst/>
                <a:latin typeface="Times"/>
                <a:cs typeface="Times"/>
              </a:rPr>
              <a:t>– med jämställdhet, hållbarhet </a:t>
            </a:r>
            <a:br>
              <a:rPr lang="sv-SE" sz="1600" kern="1200" dirty="0">
                <a:solidFill>
                  <a:schemeClr val="tx1"/>
                </a:solidFill>
                <a:effectLst/>
                <a:latin typeface="Times"/>
                <a:cs typeface="Times"/>
              </a:rPr>
            </a:br>
            <a:r>
              <a:rPr lang="sv-SE" sz="1600" kern="1200" dirty="0">
                <a:solidFill>
                  <a:schemeClr val="tx1"/>
                </a:solidFill>
                <a:effectLst/>
                <a:latin typeface="Times"/>
                <a:cs typeface="Times"/>
              </a:rPr>
              <a:t>och medskapande som </a:t>
            </a:r>
            <a:br>
              <a:rPr lang="sv-SE" sz="1600" kern="1200" dirty="0">
                <a:solidFill>
                  <a:schemeClr val="tx1"/>
                </a:solidFill>
                <a:effectLst/>
                <a:latin typeface="Times"/>
                <a:cs typeface="Times"/>
              </a:rPr>
            </a:br>
            <a:r>
              <a:rPr lang="sv-SE" sz="1600" kern="1200" dirty="0">
                <a:solidFill>
                  <a:schemeClr val="tx1"/>
                </a:solidFill>
                <a:effectLst/>
                <a:latin typeface="Times"/>
                <a:cs typeface="Times"/>
              </a:rPr>
              <a:t>utvecklande ledord</a:t>
            </a:r>
          </a:p>
          <a:p>
            <a:pPr>
              <a:lnSpc>
                <a:spcPct val="110000"/>
              </a:lnSpc>
            </a:pPr>
            <a:endParaRPr lang="sv-SE" sz="1600" dirty="0">
              <a:latin typeface="Times"/>
              <a:cs typeface="Times"/>
            </a:endParaRPr>
          </a:p>
        </p:txBody>
      </p:sp>
      <p:pic>
        <p:nvPicPr>
          <p:cNvPr id="10" name="Bildobjekt 9" descr="Umeå.pd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24667" y="611711"/>
            <a:ext cx="1633008" cy="803812"/>
          </a:xfrm>
          <a:prstGeom prst="rect">
            <a:avLst/>
          </a:prstGeom>
        </p:spPr>
      </p:pic>
    </p:spTree>
    <p:extLst>
      <p:ext uri="{BB962C8B-B14F-4D97-AF65-F5344CB8AC3E}">
        <p14:creationId xmlns:p14="http://schemas.microsoft.com/office/powerpoint/2010/main" val="32931845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IMG_0580.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 y="-9141"/>
            <a:ext cx="4579791" cy="2885691"/>
          </a:xfrm>
          <a:prstGeom prst="rect">
            <a:avLst/>
          </a:prstGeom>
        </p:spPr>
      </p:pic>
      <p:pic>
        <p:nvPicPr>
          <p:cNvPr id="5" name="Bildobjekt 4" descr="IMG_7347.jpg"/>
          <p:cNvPicPr>
            <a:picLocks noChangeAspect="1"/>
          </p:cNvPicPr>
          <p:nvPr/>
        </p:nvPicPr>
        <p:blipFill rotWithShape="1">
          <a:blip r:embed="rId4" cstate="screen">
            <a:extLst>
              <a:ext uri="{28A0092B-C50C-407E-A947-70E740481C1C}">
                <a14:useLocalDpi xmlns:a14="http://schemas.microsoft.com/office/drawing/2010/main"/>
              </a:ext>
            </a:extLst>
          </a:blip>
          <a:srcRect t="3255" r="2506"/>
          <a:stretch/>
        </p:blipFill>
        <p:spPr>
          <a:xfrm>
            <a:off x="4568689" y="0"/>
            <a:ext cx="4575311" cy="2876550"/>
          </a:xfrm>
          <a:prstGeom prst="rect">
            <a:avLst/>
          </a:prstGeom>
        </p:spPr>
      </p:pic>
      <p:sp>
        <p:nvSpPr>
          <p:cNvPr id="6" name="textruta 5"/>
          <p:cNvSpPr txBox="1"/>
          <p:nvPr/>
        </p:nvSpPr>
        <p:spPr>
          <a:xfrm>
            <a:off x="457199" y="3062623"/>
            <a:ext cx="8412571" cy="415498"/>
          </a:xfrm>
          <a:prstGeom prst="rect">
            <a:avLst/>
          </a:prstGeom>
          <a:noFill/>
        </p:spPr>
        <p:txBody>
          <a:bodyPr wrap="square" rtlCol="0">
            <a:spAutoFit/>
          </a:bodyPr>
          <a:lstStyle/>
          <a:p>
            <a:r>
              <a:rPr lang="sv-SE" sz="2100" i="1" dirty="0">
                <a:solidFill>
                  <a:srgbClr val="000000"/>
                </a:solidFill>
                <a:latin typeface="Times"/>
                <a:cs typeface="Times"/>
              </a:rPr>
              <a:t>Umeås attraktionskraft skapar Norra</a:t>
            </a:r>
            <a:r>
              <a:rPr lang="sv-SE" sz="2100" i="1" baseline="0" dirty="0">
                <a:solidFill>
                  <a:srgbClr val="000000"/>
                </a:solidFill>
                <a:latin typeface="Times"/>
                <a:cs typeface="Times"/>
              </a:rPr>
              <a:t> Sveriges snabbast växande region</a:t>
            </a:r>
            <a:endParaRPr lang="sv-SE" sz="2100" i="1" dirty="0">
              <a:solidFill>
                <a:srgbClr val="000000"/>
              </a:solidFill>
              <a:latin typeface="Times"/>
              <a:cs typeface="Times"/>
            </a:endParaRPr>
          </a:p>
        </p:txBody>
      </p:sp>
      <p:sp>
        <p:nvSpPr>
          <p:cNvPr id="7" name="textruta 6"/>
          <p:cNvSpPr txBox="1"/>
          <p:nvPr/>
        </p:nvSpPr>
        <p:spPr>
          <a:xfrm>
            <a:off x="457197" y="3490913"/>
            <a:ext cx="8073484" cy="1171603"/>
          </a:xfrm>
          <a:prstGeom prst="rect">
            <a:avLst/>
          </a:prstGeom>
          <a:noFill/>
          <a:ln>
            <a:noFill/>
          </a:ln>
        </p:spPr>
        <p:txBody>
          <a:bodyPr wrap="square" rtlCol="0">
            <a:spAutoFit/>
            <a:scene3d>
              <a:camera prst="orthographicFront"/>
              <a:lightRig rig="threePt" dir="t"/>
            </a:scene3d>
            <a:sp3d>
              <a:contourClr>
                <a:schemeClr val="tx1"/>
              </a:contourClr>
            </a:sp3d>
          </a:bodyPr>
          <a:lstStyle/>
          <a:p>
            <a:pPr marL="285750" lvl="0" indent="-285750">
              <a:lnSpc>
                <a:spcPct val="110000"/>
              </a:lnSpc>
              <a:buFont typeface="Arial"/>
              <a:buChar char="•"/>
            </a:pPr>
            <a:r>
              <a:rPr lang="sv-SE" sz="1600" dirty="0">
                <a:effectLst/>
                <a:latin typeface="Times"/>
                <a:cs typeface="Times"/>
              </a:rPr>
              <a:t>Tillväxt i näringslivet skapar ca 1 000 nya jobb varje år</a:t>
            </a:r>
          </a:p>
          <a:p>
            <a:pPr marL="285750" indent="-285750">
              <a:lnSpc>
                <a:spcPct val="110000"/>
              </a:lnSpc>
              <a:buFont typeface="Arial"/>
              <a:buChar char="•"/>
            </a:pPr>
            <a:r>
              <a:rPr lang="sv-SE" sz="1600" dirty="0">
                <a:latin typeface="Times"/>
                <a:cs typeface="Times"/>
              </a:rPr>
              <a:t>Ung och välutbildad befolkning</a:t>
            </a:r>
          </a:p>
          <a:p>
            <a:pPr marL="285750" lvl="0" indent="-285750">
              <a:lnSpc>
                <a:spcPct val="110000"/>
              </a:lnSpc>
              <a:buFont typeface="Arial"/>
              <a:buChar char="•"/>
            </a:pPr>
            <a:r>
              <a:rPr lang="sv-SE" sz="1600" dirty="0">
                <a:latin typeface="Times"/>
                <a:cs typeface="Times"/>
              </a:rPr>
              <a:t>En attraktiv stad och ung population medför en stark befolkningstillväxt</a:t>
            </a:r>
          </a:p>
          <a:p>
            <a:pPr marL="285750" lvl="0" indent="-285750">
              <a:lnSpc>
                <a:spcPct val="110000"/>
              </a:lnSpc>
              <a:buFont typeface="Arial"/>
              <a:buChar char="•"/>
            </a:pPr>
            <a:r>
              <a:rPr lang="sv-SE" sz="1600" dirty="0">
                <a:latin typeface="Times"/>
                <a:cs typeface="Times"/>
              </a:rPr>
              <a:t>Byggboom! Tillskott av industrilokaler, bostäder och infrastruktur</a:t>
            </a:r>
          </a:p>
        </p:txBody>
      </p:sp>
      <p:pic>
        <p:nvPicPr>
          <p:cNvPr id="8" name="Bildobjekt 7" descr="Umeå växer.pd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20700" y="1767742"/>
            <a:ext cx="3689975" cy="804008"/>
          </a:xfrm>
          <a:prstGeom prst="rect">
            <a:avLst/>
          </a:prstGeom>
        </p:spPr>
      </p:pic>
    </p:spTree>
    <p:extLst>
      <p:ext uri="{BB962C8B-B14F-4D97-AF65-F5344CB8AC3E}">
        <p14:creationId xmlns:p14="http://schemas.microsoft.com/office/powerpoint/2010/main" val="15406085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objekt 10" descr="IMG_0761.jpg"/>
          <p:cNvPicPr>
            <a:picLocks noChangeAspect="1"/>
          </p:cNvPicPr>
          <p:nvPr/>
        </p:nvPicPr>
        <p:blipFill rotWithShape="1">
          <a:blip r:embed="rId3" cstate="screen">
            <a:extLst>
              <a:ext uri="{28A0092B-C50C-407E-A947-70E740481C1C}">
                <a14:useLocalDpi xmlns:a14="http://schemas.microsoft.com/office/drawing/2010/main"/>
              </a:ext>
            </a:extLst>
          </a:blip>
          <a:srcRect l="-2087"/>
          <a:stretch/>
        </p:blipFill>
        <p:spPr>
          <a:xfrm>
            <a:off x="4441825" y="0"/>
            <a:ext cx="4696689" cy="2871788"/>
          </a:xfrm>
          <a:prstGeom prst="rect">
            <a:avLst/>
          </a:prstGeom>
        </p:spPr>
      </p:pic>
      <p:pic>
        <p:nvPicPr>
          <p:cNvPr id="12" name="Bildobjekt 11" descr="IMG_0815.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63" y="0"/>
            <a:ext cx="4569688" cy="2871788"/>
          </a:xfrm>
          <a:prstGeom prst="rect">
            <a:avLst/>
          </a:prstGeom>
        </p:spPr>
      </p:pic>
      <p:sp>
        <p:nvSpPr>
          <p:cNvPr id="6" name="textruta 5"/>
          <p:cNvSpPr txBox="1"/>
          <p:nvPr/>
        </p:nvSpPr>
        <p:spPr>
          <a:xfrm>
            <a:off x="457200" y="3059540"/>
            <a:ext cx="7203688" cy="415498"/>
          </a:xfrm>
          <a:prstGeom prst="rect">
            <a:avLst/>
          </a:prstGeom>
          <a:noFill/>
        </p:spPr>
        <p:txBody>
          <a:bodyPr wrap="square" rtlCol="0">
            <a:spAutoFit/>
          </a:bodyPr>
          <a:lstStyle/>
          <a:p>
            <a:r>
              <a:rPr lang="sv-SE" sz="2100" i="1" dirty="0">
                <a:solidFill>
                  <a:srgbClr val="000000"/>
                </a:solidFill>
                <a:latin typeface="Times"/>
                <a:cs typeface="Times"/>
              </a:rPr>
              <a:t>En ung och snabbväxande befolkning skapar dynamik</a:t>
            </a:r>
          </a:p>
        </p:txBody>
      </p:sp>
      <p:sp>
        <p:nvSpPr>
          <p:cNvPr id="7" name="textruta 6"/>
          <p:cNvSpPr txBox="1"/>
          <p:nvPr/>
        </p:nvSpPr>
        <p:spPr>
          <a:xfrm>
            <a:off x="457200" y="3490913"/>
            <a:ext cx="6578888" cy="1713289"/>
          </a:xfrm>
          <a:prstGeom prst="rect">
            <a:avLst/>
          </a:prstGeom>
          <a:noFill/>
          <a:ln>
            <a:noFill/>
          </a:ln>
        </p:spPr>
        <p:txBody>
          <a:bodyPr wrap="square" rtlCol="0">
            <a:spAutoFit/>
            <a:scene3d>
              <a:camera prst="orthographicFront"/>
              <a:lightRig rig="threePt" dir="t"/>
            </a:scene3d>
            <a:sp3d>
              <a:contourClr>
                <a:schemeClr val="tx1"/>
              </a:contourClr>
            </a:sp3d>
          </a:bodyPr>
          <a:lstStyle/>
          <a:p>
            <a:pPr marL="342900" lvl="0" indent="-342900">
              <a:lnSpc>
                <a:spcPct val="110000"/>
              </a:lnSpc>
              <a:buFont typeface="Arial"/>
              <a:buChar char="•"/>
            </a:pPr>
            <a:r>
              <a:rPr lang="sv-SE" sz="1600" dirty="0">
                <a:latin typeface="Times"/>
                <a:cs typeface="Times"/>
              </a:rPr>
              <a:t>Norra Sveriges snabbast växande region och hållbart</a:t>
            </a:r>
          </a:p>
          <a:p>
            <a:pPr marL="342900" lvl="0" indent="-342900">
              <a:lnSpc>
                <a:spcPct val="110000"/>
              </a:lnSpc>
              <a:buFont typeface="Arial"/>
              <a:buChar char="•"/>
            </a:pPr>
            <a:r>
              <a:rPr lang="sv-SE" sz="1600" dirty="0">
                <a:latin typeface="Times"/>
                <a:cs typeface="Times"/>
              </a:rPr>
              <a:t>Umeås vision: 200 000 invånare år 2050</a:t>
            </a:r>
          </a:p>
          <a:p>
            <a:pPr marL="342900" lvl="0" indent="-342900">
              <a:lnSpc>
                <a:spcPct val="110000"/>
              </a:lnSpc>
              <a:buFont typeface="Arial"/>
              <a:buChar char="•"/>
            </a:pPr>
            <a:r>
              <a:rPr lang="sv-SE" sz="1600" dirty="0">
                <a:latin typeface="Times"/>
                <a:cs typeface="Times"/>
              </a:rPr>
              <a:t>Befolkningsökning i alla kategorier</a:t>
            </a:r>
          </a:p>
          <a:p>
            <a:pPr marL="342900" lvl="0" indent="-342900">
              <a:lnSpc>
                <a:spcPct val="110000"/>
              </a:lnSpc>
              <a:buFont typeface="Arial"/>
              <a:buChar char="•"/>
            </a:pPr>
            <a:r>
              <a:rPr lang="sv-SE" sz="1600" dirty="0">
                <a:latin typeface="Times"/>
                <a:cs typeface="Times"/>
              </a:rPr>
              <a:t>Ung befolkning</a:t>
            </a:r>
          </a:p>
          <a:p>
            <a:pPr>
              <a:lnSpc>
                <a:spcPct val="110000"/>
              </a:lnSpc>
            </a:pPr>
            <a:endParaRPr lang="sv-SE" sz="1600" dirty="0">
              <a:latin typeface="Times"/>
              <a:cs typeface="Times"/>
            </a:endParaRPr>
          </a:p>
          <a:p>
            <a:pPr>
              <a:lnSpc>
                <a:spcPct val="110000"/>
              </a:lnSpc>
            </a:pPr>
            <a:endParaRPr lang="sv-SE" sz="1600" dirty="0">
              <a:latin typeface="Times"/>
              <a:cs typeface="Times"/>
            </a:endParaRPr>
          </a:p>
        </p:txBody>
      </p:sp>
      <p:pic>
        <p:nvPicPr>
          <p:cNvPr id="8" name="Bildobjekt 7" descr="Befolkning.pd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20700" y="1903841"/>
            <a:ext cx="3581551" cy="666135"/>
          </a:xfrm>
          <a:prstGeom prst="rect">
            <a:avLst/>
          </a:prstGeom>
        </p:spPr>
      </p:pic>
    </p:spTree>
    <p:extLst>
      <p:ext uri="{BB962C8B-B14F-4D97-AF65-F5344CB8AC3E}">
        <p14:creationId xmlns:p14="http://schemas.microsoft.com/office/powerpoint/2010/main" val="4975714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C:\Users\nilhak\Pictures\arbetskraft.jpg"/>
          <p:cNvPicPr>
            <a:picLocks noChangeAspect="1" noChangeArrowheads="1"/>
          </p:cNvPicPr>
          <p:nvPr/>
        </p:nvPicPr>
        <p:blipFill rotWithShape="1">
          <a:blip r:embed="rId3">
            <a:extLst>
              <a:ext uri="{28A0092B-C50C-407E-A947-70E740481C1C}">
                <a14:useLocalDpi xmlns:a14="http://schemas.microsoft.com/office/drawing/2010/main" val="0"/>
              </a:ext>
            </a:extLst>
          </a:blip>
          <a:srcRect t="28468" b="24345"/>
          <a:stretch/>
        </p:blipFill>
        <p:spPr bwMode="auto">
          <a:xfrm>
            <a:off x="0" y="0"/>
            <a:ext cx="9144000" cy="2876549"/>
          </a:xfrm>
          <a:prstGeom prst="rect">
            <a:avLst/>
          </a:prstGeom>
          <a:noFill/>
          <a:extLst>
            <a:ext uri="{909E8E84-426E-40DD-AFC4-6F175D3DCCD1}">
              <a14:hiddenFill xmlns:a14="http://schemas.microsoft.com/office/drawing/2010/main">
                <a:solidFill>
                  <a:srgbClr val="FFFFFF"/>
                </a:solidFill>
              </a14:hiddenFill>
            </a:ext>
          </a:extLst>
        </p:spPr>
      </p:pic>
      <p:sp>
        <p:nvSpPr>
          <p:cNvPr id="5" name="textruta 4"/>
          <p:cNvSpPr txBox="1"/>
          <p:nvPr/>
        </p:nvSpPr>
        <p:spPr>
          <a:xfrm>
            <a:off x="457817" y="3059540"/>
            <a:ext cx="6422298" cy="415498"/>
          </a:xfrm>
          <a:prstGeom prst="rect">
            <a:avLst/>
          </a:prstGeom>
          <a:noFill/>
        </p:spPr>
        <p:txBody>
          <a:bodyPr wrap="square" rtlCol="0">
            <a:spAutoFit/>
          </a:bodyPr>
          <a:lstStyle/>
          <a:p>
            <a:r>
              <a:rPr lang="sv-SE" sz="2100" i="1" kern="1200" dirty="0">
                <a:solidFill>
                  <a:schemeClr val="tx1"/>
                </a:solidFill>
                <a:effectLst/>
                <a:latin typeface="Times"/>
                <a:cs typeface="Times"/>
              </a:rPr>
              <a:t>Kompetent arbetskraft</a:t>
            </a:r>
            <a:endParaRPr lang="sv-SE" sz="2100" i="1" dirty="0">
              <a:solidFill>
                <a:srgbClr val="000000"/>
              </a:solidFill>
              <a:latin typeface="Times"/>
              <a:cs typeface="Times"/>
            </a:endParaRPr>
          </a:p>
        </p:txBody>
      </p:sp>
      <p:sp>
        <p:nvSpPr>
          <p:cNvPr id="6" name="textruta 5"/>
          <p:cNvSpPr txBox="1"/>
          <p:nvPr/>
        </p:nvSpPr>
        <p:spPr>
          <a:xfrm>
            <a:off x="457817" y="3490913"/>
            <a:ext cx="7902326" cy="1442446"/>
          </a:xfrm>
          <a:prstGeom prst="rect">
            <a:avLst/>
          </a:prstGeom>
          <a:noFill/>
        </p:spPr>
        <p:txBody>
          <a:bodyPr wrap="square" rtlCol="0">
            <a:spAutoFit/>
          </a:bodyPr>
          <a:lstStyle/>
          <a:p>
            <a:pPr marL="285750" lvl="0" indent="-285750">
              <a:lnSpc>
                <a:spcPct val="110000"/>
              </a:lnSpc>
              <a:buFont typeface="Arial"/>
              <a:buChar char="•"/>
            </a:pPr>
            <a:r>
              <a:rPr lang="sv-SE" sz="1600" dirty="0">
                <a:latin typeface="Times"/>
                <a:cs typeface="Times"/>
              </a:rPr>
              <a:t>Arbetstillfällen jämnt fördelade mellan privat och offentlig sektor </a:t>
            </a:r>
          </a:p>
          <a:p>
            <a:pPr marL="285750" indent="-285750">
              <a:lnSpc>
                <a:spcPct val="110000"/>
              </a:lnSpc>
              <a:buFont typeface="Arial"/>
              <a:buChar char="•"/>
            </a:pPr>
            <a:r>
              <a:rPr lang="sv-SE" sz="1600" dirty="0">
                <a:latin typeface="Times"/>
                <a:cs typeface="Times"/>
              </a:rPr>
              <a:t>Gymnasium med specialistinriktningar, ett flertal folkhögskolor, YH-utbildningar </a:t>
            </a:r>
            <a:br>
              <a:rPr lang="sv-SE" sz="1600" dirty="0">
                <a:latin typeface="Times"/>
                <a:cs typeface="Times"/>
              </a:rPr>
            </a:br>
            <a:r>
              <a:rPr lang="sv-SE" sz="1600" dirty="0">
                <a:latin typeface="Times"/>
                <a:cs typeface="Times"/>
              </a:rPr>
              <a:t>och de två universiteten skapar god tillgång på arbetskraft</a:t>
            </a:r>
          </a:p>
          <a:p>
            <a:pPr marL="285750" lvl="0" indent="-285750">
              <a:lnSpc>
                <a:spcPct val="110000"/>
              </a:lnSpc>
              <a:buFont typeface="Arial"/>
              <a:buChar char="•"/>
            </a:pPr>
            <a:r>
              <a:rPr lang="sv-SE" sz="1600" kern="1200" dirty="0">
                <a:solidFill>
                  <a:schemeClr val="tx1"/>
                </a:solidFill>
                <a:effectLst/>
                <a:latin typeface="Times"/>
                <a:cs typeface="Times"/>
              </a:rPr>
              <a:t>Över 50% har akademisk examen och nästan 90% gymnasieexamen eller högre.</a:t>
            </a:r>
          </a:p>
          <a:p>
            <a:pPr marL="285750" lvl="0" indent="-285750">
              <a:lnSpc>
                <a:spcPct val="110000"/>
              </a:lnSpc>
              <a:buFont typeface="Arial"/>
              <a:buChar char="•"/>
            </a:pPr>
            <a:r>
              <a:rPr lang="sv-SE" sz="1600" dirty="0">
                <a:latin typeface="Times"/>
                <a:cs typeface="Times"/>
              </a:rPr>
              <a:t>Lyhörda universitet kan skapa specialiseringar för att möte kompetensefterfrågan </a:t>
            </a:r>
          </a:p>
        </p:txBody>
      </p:sp>
      <p:pic>
        <p:nvPicPr>
          <p:cNvPr id="1026" name="Picture 2" descr="C:\Users\nilhak\Desktop\textpp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484" y="1031170"/>
            <a:ext cx="4011516" cy="1548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12047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bildmuseet_umea.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68824" y="-29295"/>
            <a:ext cx="4596673" cy="5172795"/>
          </a:xfrm>
          <a:prstGeom prst="rect">
            <a:avLst/>
          </a:prstGeom>
        </p:spPr>
      </p:pic>
      <p:sp>
        <p:nvSpPr>
          <p:cNvPr id="5" name="textruta 4"/>
          <p:cNvSpPr txBox="1"/>
          <p:nvPr/>
        </p:nvSpPr>
        <p:spPr>
          <a:xfrm>
            <a:off x="457200" y="2026796"/>
            <a:ext cx="6422298" cy="738664"/>
          </a:xfrm>
          <a:prstGeom prst="rect">
            <a:avLst/>
          </a:prstGeom>
          <a:noFill/>
        </p:spPr>
        <p:txBody>
          <a:bodyPr wrap="square" rtlCol="0">
            <a:spAutoFit/>
          </a:bodyPr>
          <a:lstStyle/>
          <a:p>
            <a:r>
              <a:rPr lang="sv-SE" sz="2100" i="1" dirty="0">
                <a:solidFill>
                  <a:srgbClr val="000000"/>
                </a:solidFill>
                <a:latin typeface="Times"/>
                <a:cs typeface="Times"/>
              </a:rPr>
              <a:t>Umeå växer – jämställt </a:t>
            </a:r>
            <a:br>
              <a:rPr lang="sv-SE" sz="2100" i="1" dirty="0">
                <a:solidFill>
                  <a:srgbClr val="000000"/>
                </a:solidFill>
                <a:latin typeface="Times"/>
                <a:cs typeface="Times"/>
              </a:rPr>
            </a:br>
            <a:r>
              <a:rPr lang="sv-SE" sz="2100" i="1" dirty="0">
                <a:solidFill>
                  <a:srgbClr val="000000"/>
                </a:solidFill>
                <a:latin typeface="Times"/>
                <a:cs typeface="Times"/>
              </a:rPr>
              <a:t>och hållbart </a:t>
            </a:r>
          </a:p>
        </p:txBody>
      </p:sp>
      <p:sp>
        <p:nvSpPr>
          <p:cNvPr id="6" name="textruta 5"/>
          <p:cNvSpPr txBox="1"/>
          <p:nvPr/>
        </p:nvSpPr>
        <p:spPr>
          <a:xfrm>
            <a:off x="457202" y="2765460"/>
            <a:ext cx="3590631" cy="2529923"/>
          </a:xfrm>
          <a:prstGeom prst="rect">
            <a:avLst/>
          </a:prstGeom>
          <a:noFill/>
        </p:spPr>
        <p:txBody>
          <a:bodyPr wrap="square" rtlCol="0">
            <a:spAutoFit/>
          </a:bodyPr>
          <a:lstStyle/>
          <a:p>
            <a:pPr marL="285750" lvl="0" indent="-285750">
              <a:lnSpc>
                <a:spcPct val="110000"/>
              </a:lnSpc>
              <a:buFont typeface="Arial"/>
              <a:buChar char="•"/>
            </a:pPr>
            <a:r>
              <a:rPr lang="sv-SE" sz="1600" kern="1200" dirty="0">
                <a:solidFill>
                  <a:schemeClr val="tx1"/>
                </a:solidFill>
                <a:effectLst/>
                <a:latin typeface="Times"/>
                <a:cs typeface="Times"/>
              </a:rPr>
              <a:t>Umeå ska växa på höjden – inte på bredden</a:t>
            </a:r>
          </a:p>
          <a:p>
            <a:pPr marL="285750" lvl="0" indent="-285750">
              <a:lnSpc>
                <a:spcPct val="110000"/>
              </a:lnSpc>
              <a:buFont typeface="Arial"/>
              <a:buChar char="•"/>
            </a:pPr>
            <a:r>
              <a:rPr lang="sv-SE" sz="1600" kern="1200" dirty="0">
                <a:solidFill>
                  <a:schemeClr val="tx1"/>
                </a:solidFill>
                <a:effectLst/>
                <a:latin typeface="Times"/>
                <a:cs typeface="Times"/>
              </a:rPr>
              <a:t>1 337 nya bostäder under 2018, nära rekord från 1992</a:t>
            </a:r>
          </a:p>
          <a:p>
            <a:pPr marL="285750" lvl="0" indent="-285750">
              <a:lnSpc>
                <a:spcPct val="110000"/>
              </a:lnSpc>
              <a:buFont typeface="Arial"/>
              <a:buChar char="•"/>
            </a:pPr>
            <a:r>
              <a:rPr lang="sv-SE" sz="1600" dirty="0">
                <a:latin typeface="Times"/>
                <a:cs typeface="Times"/>
              </a:rPr>
              <a:t>Den största staden i Sverige utan utsatta bostadsområden</a:t>
            </a:r>
          </a:p>
          <a:p>
            <a:pPr marL="285750" lvl="0" indent="-285750">
              <a:lnSpc>
                <a:spcPct val="110000"/>
              </a:lnSpc>
              <a:buFont typeface="Arial"/>
              <a:buChar char="•"/>
            </a:pPr>
            <a:r>
              <a:rPr lang="sv-SE" sz="1600" dirty="0">
                <a:latin typeface="Times"/>
                <a:cs typeface="Times"/>
              </a:rPr>
              <a:t>Jämställdhet är en strategi för att skapa trygghet och trivsel</a:t>
            </a:r>
            <a:endParaRPr lang="sv-SE" sz="1600" kern="1200" dirty="0">
              <a:solidFill>
                <a:schemeClr val="tx1"/>
              </a:solidFill>
              <a:effectLst/>
              <a:latin typeface="Times"/>
              <a:cs typeface="Times"/>
            </a:endParaRPr>
          </a:p>
          <a:p>
            <a:pPr>
              <a:lnSpc>
                <a:spcPct val="110000"/>
              </a:lnSpc>
            </a:pPr>
            <a:endParaRPr lang="sv-SE" sz="1600" dirty="0">
              <a:latin typeface="Times"/>
              <a:cs typeface="Times"/>
            </a:endParaRPr>
          </a:p>
        </p:txBody>
      </p:sp>
      <p:pic>
        <p:nvPicPr>
          <p:cNvPr id="7" name="Bildobjekt 6" descr="Satdsutveckling radbruten.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44515" y="335850"/>
            <a:ext cx="3813537" cy="1502829"/>
          </a:xfrm>
          <a:prstGeom prst="rect">
            <a:avLst/>
          </a:prstGeom>
        </p:spPr>
      </p:pic>
    </p:spTree>
    <p:extLst>
      <p:ext uri="{BB962C8B-B14F-4D97-AF65-F5344CB8AC3E}">
        <p14:creationId xmlns:p14="http://schemas.microsoft.com/office/powerpoint/2010/main" val="33290197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nik-macmillan-280300.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5648674" cy="2876551"/>
          </a:xfrm>
          <a:prstGeom prst="rect">
            <a:avLst/>
          </a:prstGeom>
        </p:spPr>
      </p:pic>
      <p:sp>
        <p:nvSpPr>
          <p:cNvPr id="5" name="Rektangel 4"/>
          <p:cNvSpPr/>
          <p:nvPr/>
        </p:nvSpPr>
        <p:spPr>
          <a:xfrm>
            <a:off x="457200" y="3059540"/>
            <a:ext cx="8299650" cy="415498"/>
          </a:xfrm>
          <a:prstGeom prst="rect">
            <a:avLst/>
          </a:prstGeom>
        </p:spPr>
        <p:txBody>
          <a:bodyPr wrap="square">
            <a:spAutoFit/>
          </a:bodyPr>
          <a:lstStyle/>
          <a:p>
            <a:r>
              <a:rPr lang="sv-SE" sz="2100" i="1" u="none" strike="noStrike" kern="1200" baseline="0" dirty="0">
                <a:solidFill>
                  <a:schemeClr val="tx1"/>
                </a:solidFill>
                <a:latin typeface="Times"/>
                <a:cs typeface="Times"/>
              </a:rPr>
              <a:t>”I Umeå är vi aldrig så bra som när vi samarbetar”</a:t>
            </a:r>
            <a:endParaRPr lang="sv-SE" sz="2100" i="1" dirty="0">
              <a:latin typeface="Times"/>
              <a:cs typeface="Times"/>
            </a:endParaRPr>
          </a:p>
        </p:txBody>
      </p:sp>
      <p:sp>
        <p:nvSpPr>
          <p:cNvPr id="6" name="Rektangel 5"/>
          <p:cNvSpPr/>
          <p:nvPr/>
        </p:nvSpPr>
        <p:spPr>
          <a:xfrm>
            <a:off x="457200" y="3481732"/>
            <a:ext cx="5991578" cy="1171603"/>
          </a:xfrm>
          <a:prstGeom prst="rect">
            <a:avLst/>
          </a:prstGeom>
        </p:spPr>
        <p:txBody>
          <a:bodyPr wrap="square">
            <a:spAutoFit/>
          </a:bodyPr>
          <a:lstStyle/>
          <a:p>
            <a:pPr marL="285750" indent="-285750">
              <a:lnSpc>
                <a:spcPct val="110000"/>
              </a:lnSpc>
              <a:buFont typeface="Arial"/>
              <a:buChar char="•"/>
            </a:pPr>
            <a:r>
              <a:rPr lang="sv-SE" sz="1600" u="none" strike="noStrike" kern="1200" baseline="0" dirty="0">
                <a:solidFill>
                  <a:schemeClr val="tx1"/>
                </a:solidFill>
                <a:latin typeface="Times"/>
                <a:cs typeface="Times"/>
              </a:rPr>
              <a:t>Det blir enklare att göra affärer och utveckla allmänna nyttigheter när man kan lita på varandra</a:t>
            </a:r>
          </a:p>
          <a:p>
            <a:pPr marL="285750" indent="-285750">
              <a:lnSpc>
                <a:spcPct val="110000"/>
              </a:lnSpc>
              <a:buFont typeface="Arial"/>
              <a:buChar char="•"/>
            </a:pPr>
            <a:r>
              <a:rPr lang="sv-SE" sz="1600" dirty="0">
                <a:latin typeface="Times"/>
                <a:cs typeface="Times"/>
              </a:rPr>
              <a:t>Förmågan att samverka är en av de vetenskapliga förklaringarna till Umeås snabba tillväxt</a:t>
            </a:r>
          </a:p>
        </p:txBody>
      </p:sp>
      <p:pic>
        <p:nvPicPr>
          <p:cNvPr id="7" name="Bildobjekt 6" descr="umea-kommun-byggledare-1025-redigera.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73589" y="-2"/>
            <a:ext cx="4570413" cy="2876551"/>
          </a:xfrm>
          <a:prstGeom prst="rect">
            <a:avLst/>
          </a:prstGeom>
        </p:spPr>
      </p:pic>
      <p:pic>
        <p:nvPicPr>
          <p:cNvPr id="8" name="Bildobjekt 7" descr="Vi tror på samverkan.pd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20700" y="1761124"/>
            <a:ext cx="7074746" cy="806844"/>
          </a:xfrm>
          <a:prstGeom prst="rect">
            <a:avLst/>
          </a:prstGeom>
        </p:spPr>
      </p:pic>
    </p:spTree>
    <p:extLst>
      <p:ext uri="{BB962C8B-B14F-4D97-AF65-F5344CB8AC3E}">
        <p14:creationId xmlns:p14="http://schemas.microsoft.com/office/powerpoint/2010/main" val="8923363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descr="IMG_2629.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2876550"/>
          </a:xfrm>
          <a:prstGeom prst="rect">
            <a:avLst/>
          </a:prstGeom>
        </p:spPr>
      </p:pic>
      <p:sp>
        <p:nvSpPr>
          <p:cNvPr id="9" name="Rektangel 8"/>
          <p:cNvSpPr/>
          <p:nvPr/>
        </p:nvSpPr>
        <p:spPr>
          <a:xfrm>
            <a:off x="457200" y="3059540"/>
            <a:ext cx="8299650" cy="738664"/>
          </a:xfrm>
          <a:prstGeom prst="rect">
            <a:avLst/>
          </a:prstGeom>
        </p:spPr>
        <p:txBody>
          <a:bodyPr wrap="square">
            <a:spAutoFit/>
          </a:bodyPr>
          <a:lstStyle/>
          <a:p>
            <a:r>
              <a:rPr lang="sv-SE" sz="2100" i="1" u="none" strike="noStrike" kern="1200" baseline="0" dirty="0">
                <a:solidFill>
                  <a:schemeClr val="tx1"/>
                </a:solidFill>
                <a:latin typeface="Times"/>
                <a:cs typeface="Times"/>
              </a:rPr>
              <a:t>Umeå universitet och SLU erbjuder en utvecklingsmiljö </a:t>
            </a:r>
            <a:br>
              <a:rPr lang="sv-SE" sz="2100" i="1" u="none" strike="noStrike" kern="1200" baseline="0" dirty="0">
                <a:solidFill>
                  <a:schemeClr val="tx1"/>
                </a:solidFill>
                <a:latin typeface="Times"/>
                <a:cs typeface="Times"/>
              </a:rPr>
            </a:br>
            <a:r>
              <a:rPr lang="sv-SE" sz="2100" i="1" u="none" strike="noStrike" kern="1200" baseline="0" dirty="0">
                <a:solidFill>
                  <a:schemeClr val="tx1"/>
                </a:solidFill>
                <a:latin typeface="Times"/>
                <a:cs typeface="Times"/>
              </a:rPr>
              <a:t>som stärker hela Sverige </a:t>
            </a:r>
            <a:endParaRPr lang="sv-SE" sz="2100" i="1" dirty="0">
              <a:latin typeface="Times"/>
              <a:cs typeface="Times"/>
            </a:endParaRPr>
          </a:p>
        </p:txBody>
      </p:sp>
      <p:sp>
        <p:nvSpPr>
          <p:cNvPr id="10" name="Rektangel 9"/>
          <p:cNvSpPr/>
          <p:nvPr/>
        </p:nvSpPr>
        <p:spPr>
          <a:xfrm>
            <a:off x="457200" y="3798204"/>
            <a:ext cx="6494807" cy="1171603"/>
          </a:xfrm>
          <a:prstGeom prst="rect">
            <a:avLst/>
          </a:prstGeom>
        </p:spPr>
        <p:txBody>
          <a:bodyPr wrap="square">
            <a:spAutoFit/>
          </a:bodyPr>
          <a:lstStyle/>
          <a:p>
            <a:pPr marL="285750" indent="-285750">
              <a:lnSpc>
                <a:spcPct val="110000"/>
              </a:lnSpc>
              <a:buFont typeface="Arial"/>
              <a:buChar char="•"/>
            </a:pPr>
            <a:r>
              <a:rPr lang="sv-SE" sz="1600" u="none" strike="noStrike" kern="1200" baseline="0" dirty="0">
                <a:solidFill>
                  <a:schemeClr val="tx1"/>
                </a:solidFill>
                <a:latin typeface="Times"/>
                <a:cs typeface="Times"/>
              </a:rPr>
              <a:t>Två universitet; Umeå universitet och</a:t>
            </a:r>
            <a:r>
              <a:rPr lang="sv-SE" sz="1600" u="none" strike="noStrike" kern="1200" dirty="0">
                <a:solidFill>
                  <a:schemeClr val="tx1"/>
                </a:solidFill>
                <a:latin typeface="Times"/>
                <a:cs typeface="Times"/>
              </a:rPr>
              <a:t> Sveriges Lantbruksuniversitet</a:t>
            </a:r>
            <a:endParaRPr lang="sv-SE" sz="1600" u="none" strike="noStrike" kern="1200" baseline="0" dirty="0">
              <a:solidFill>
                <a:schemeClr val="tx1"/>
              </a:solidFill>
              <a:latin typeface="Times"/>
              <a:cs typeface="Times"/>
            </a:endParaRPr>
          </a:p>
          <a:p>
            <a:pPr marL="285750" indent="-285750">
              <a:lnSpc>
                <a:spcPct val="110000"/>
              </a:lnSpc>
              <a:buFont typeface="Arial"/>
              <a:buChar char="•"/>
            </a:pPr>
            <a:r>
              <a:rPr lang="sv-SE" sz="1600" u="none" strike="noStrike" kern="1200" baseline="0" dirty="0">
                <a:solidFill>
                  <a:schemeClr val="tx1"/>
                </a:solidFill>
                <a:latin typeface="Times"/>
                <a:cs typeface="Times"/>
              </a:rPr>
              <a:t>Umeå universitet är ett fullbreddsuniversitet med ca 34 000 </a:t>
            </a:r>
            <a:r>
              <a:rPr lang="sv-SE" sz="1600" u="none" strike="noStrike" kern="1200" dirty="0">
                <a:solidFill>
                  <a:schemeClr val="tx1"/>
                </a:solidFill>
                <a:latin typeface="Times"/>
                <a:cs typeface="Times"/>
              </a:rPr>
              <a:t>studenter och drygt 4 000 anställda</a:t>
            </a:r>
            <a:endParaRPr lang="sv-SE" sz="1600" u="none" strike="noStrike" kern="1200" baseline="0" dirty="0">
              <a:solidFill>
                <a:schemeClr val="tx1"/>
              </a:solidFill>
              <a:latin typeface="Times"/>
              <a:cs typeface="Times"/>
            </a:endParaRPr>
          </a:p>
          <a:p>
            <a:pPr marL="285750" indent="-285750">
              <a:lnSpc>
                <a:spcPct val="110000"/>
              </a:lnSpc>
              <a:buFont typeface="Arial"/>
              <a:buChar char="•"/>
            </a:pPr>
            <a:r>
              <a:rPr lang="sv-SE" sz="1600" u="none" strike="noStrike" kern="1200" baseline="0" dirty="0">
                <a:solidFill>
                  <a:schemeClr val="tx1"/>
                </a:solidFill>
                <a:latin typeface="Times"/>
                <a:cs typeface="Times"/>
              </a:rPr>
              <a:t>Starka forskningsmiljöer och</a:t>
            </a:r>
            <a:r>
              <a:rPr lang="sv-SE" sz="1600" u="none" strike="noStrike" kern="1200" dirty="0">
                <a:solidFill>
                  <a:schemeClr val="tx1"/>
                </a:solidFill>
                <a:latin typeface="Times"/>
                <a:cs typeface="Times"/>
              </a:rPr>
              <a:t> världsledande utbildningar</a:t>
            </a:r>
            <a:endParaRPr lang="sv-SE" sz="1600" dirty="0">
              <a:latin typeface="Times"/>
              <a:cs typeface="Times"/>
            </a:endParaRPr>
          </a:p>
        </p:txBody>
      </p:sp>
      <p:pic>
        <p:nvPicPr>
          <p:cNvPr id="11" name="Bildobjekt 10" descr="Universitet.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20700" y="1908961"/>
            <a:ext cx="4587875" cy="662789"/>
          </a:xfrm>
          <a:prstGeom prst="rect">
            <a:avLst/>
          </a:prstGeom>
        </p:spPr>
      </p:pic>
    </p:spTree>
    <p:extLst>
      <p:ext uri="{BB962C8B-B14F-4D97-AF65-F5344CB8AC3E}">
        <p14:creationId xmlns:p14="http://schemas.microsoft.com/office/powerpoint/2010/main" val="37840756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IMG_7436.jpg"/>
          <p:cNvPicPr>
            <a:picLocks noChangeAspect="1"/>
          </p:cNvPicPr>
          <p:nvPr/>
        </p:nvPicPr>
        <p:blipFill rotWithShape="1">
          <a:blip r:embed="rId3" cstate="screen">
            <a:extLst>
              <a:ext uri="{28A0092B-C50C-407E-A947-70E740481C1C}">
                <a14:useLocalDpi xmlns:a14="http://schemas.microsoft.com/office/drawing/2010/main"/>
              </a:ext>
            </a:extLst>
          </a:blip>
          <a:srcRect t="-1"/>
          <a:stretch/>
        </p:blipFill>
        <p:spPr>
          <a:xfrm>
            <a:off x="1" y="-859688"/>
            <a:ext cx="9144000" cy="3736237"/>
          </a:xfrm>
          <a:prstGeom prst="rect">
            <a:avLst/>
          </a:prstGeom>
        </p:spPr>
      </p:pic>
      <p:sp>
        <p:nvSpPr>
          <p:cNvPr id="3" name="Rektangel 2"/>
          <p:cNvSpPr/>
          <p:nvPr/>
        </p:nvSpPr>
        <p:spPr>
          <a:xfrm>
            <a:off x="460532" y="3059540"/>
            <a:ext cx="4827144" cy="415498"/>
          </a:xfrm>
          <a:prstGeom prst="rect">
            <a:avLst/>
          </a:prstGeom>
        </p:spPr>
        <p:txBody>
          <a:bodyPr wrap="none">
            <a:spAutoFit/>
          </a:bodyPr>
          <a:lstStyle/>
          <a:p>
            <a:r>
              <a:rPr lang="sv-SE" sz="2100" i="1" dirty="0">
                <a:latin typeface="Times"/>
                <a:cs typeface="Times"/>
              </a:rPr>
              <a:t>Umeås industrier - innovativa av tradition </a:t>
            </a:r>
          </a:p>
        </p:txBody>
      </p:sp>
      <p:pic>
        <p:nvPicPr>
          <p:cNvPr id="5" name="Bildobjekt 4" descr="Norra Sveriges.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20700" y="1173162"/>
            <a:ext cx="6757131" cy="1398588"/>
          </a:xfrm>
          <a:prstGeom prst="rect">
            <a:avLst/>
          </a:prstGeom>
        </p:spPr>
      </p:pic>
      <p:sp>
        <p:nvSpPr>
          <p:cNvPr id="6" name="textruta 5"/>
          <p:cNvSpPr txBox="1"/>
          <p:nvPr/>
        </p:nvSpPr>
        <p:spPr>
          <a:xfrm>
            <a:off x="457199" y="3490913"/>
            <a:ext cx="7397828" cy="1426929"/>
          </a:xfrm>
          <a:prstGeom prst="rect">
            <a:avLst/>
          </a:prstGeom>
          <a:noFill/>
          <a:ln>
            <a:noFill/>
          </a:ln>
        </p:spPr>
        <p:txBody>
          <a:bodyPr wrap="square" rtlCol="0">
            <a:spAutoFit/>
            <a:scene3d>
              <a:camera prst="orthographicFront"/>
              <a:lightRig rig="threePt" dir="t"/>
            </a:scene3d>
            <a:sp3d>
              <a:contourClr>
                <a:schemeClr val="tx1"/>
              </a:contourClr>
            </a:sp3d>
          </a:bodyPr>
          <a:lstStyle/>
          <a:p>
            <a:pPr marL="285750" lvl="0" indent="-285750">
              <a:lnSpc>
                <a:spcPct val="110000"/>
              </a:lnSpc>
              <a:buFont typeface="Arial"/>
              <a:buChar char="•"/>
            </a:pPr>
            <a:r>
              <a:rPr lang="sv-SE" sz="1600" dirty="0">
                <a:latin typeface="Times"/>
                <a:cs typeface="Times"/>
              </a:rPr>
              <a:t>Volvo – storskalig tillverkning av lastbilshytter</a:t>
            </a:r>
          </a:p>
          <a:p>
            <a:pPr marL="285750" lvl="0" indent="-285750">
              <a:lnSpc>
                <a:spcPct val="110000"/>
              </a:lnSpc>
              <a:buFont typeface="Arial"/>
              <a:buChar char="•"/>
            </a:pPr>
            <a:r>
              <a:rPr lang="sv-SE" sz="1600" dirty="0">
                <a:latin typeface="Times"/>
                <a:cs typeface="Times"/>
              </a:rPr>
              <a:t>Ålö – världens största tillverkare av frontlastare</a:t>
            </a:r>
          </a:p>
          <a:p>
            <a:pPr marL="285750" lvl="0" indent="-285750">
              <a:lnSpc>
                <a:spcPct val="110000"/>
              </a:lnSpc>
              <a:buFont typeface="Arial"/>
              <a:buChar char="•"/>
            </a:pPr>
            <a:r>
              <a:rPr lang="sv-SE" sz="1600" dirty="0" err="1">
                <a:latin typeface="Times"/>
                <a:cs typeface="Times"/>
              </a:rPr>
              <a:t>Komatsu</a:t>
            </a:r>
            <a:r>
              <a:rPr lang="sv-SE" sz="1600" dirty="0">
                <a:latin typeface="Times"/>
                <a:cs typeface="Times"/>
              </a:rPr>
              <a:t> Forest – världsledande verksamheter inom skogsindustrin</a:t>
            </a:r>
          </a:p>
          <a:p>
            <a:pPr marL="285750" indent="-285750">
              <a:lnSpc>
                <a:spcPct val="110000"/>
              </a:lnSpc>
              <a:buFont typeface="Arial"/>
              <a:buChar char="•"/>
            </a:pPr>
            <a:r>
              <a:rPr lang="sv-SE" sz="1600" dirty="0" err="1">
                <a:latin typeface="Times"/>
                <a:cs typeface="Times"/>
              </a:rPr>
              <a:t>Cytiva</a:t>
            </a:r>
            <a:r>
              <a:rPr lang="sv-SE" sz="1600" dirty="0">
                <a:latin typeface="Times"/>
                <a:cs typeface="Times"/>
              </a:rPr>
              <a:t> Umeå – världsledande tillverkare av högteknologiska instrument och system för medicinsk forskning samt tillverkning av vacciner och </a:t>
            </a:r>
            <a:r>
              <a:rPr lang="sv-SE" sz="1600">
                <a:latin typeface="Times"/>
                <a:cs typeface="Times"/>
              </a:rPr>
              <a:t>biologiska läkemedel</a:t>
            </a:r>
            <a:endParaRPr lang="sv-SE" sz="1600" dirty="0">
              <a:latin typeface="Times"/>
              <a:cs typeface="Times"/>
            </a:endParaRPr>
          </a:p>
        </p:txBody>
      </p:sp>
    </p:spTree>
    <p:extLst>
      <p:ext uri="{BB962C8B-B14F-4D97-AF65-F5344CB8AC3E}">
        <p14:creationId xmlns:p14="http://schemas.microsoft.com/office/powerpoint/2010/main" val="2186685454"/>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238</TotalTime>
  <Words>3376</Words>
  <Application>Microsoft Office PowerPoint</Application>
  <PresentationFormat>Bildspel på skärmen (16:9)</PresentationFormat>
  <Paragraphs>270</Paragraphs>
  <Slides>16</Slides>
  <Notes>16</Notes>
  <HiddenSlides>0</HiddenSlides>
  <MMClips>0</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16</vt:i4>
      </vt:variant>
    </vt:vector>
  </HeadingPairs>
  <TitlesOfParts>
    <vt:vector size="21" baseType="lpstr">
      <vt:lpstr>Arial</vt:lpstr>
      <vt:lpstr>Calibri</vt:lpstr>
      <vt:lpstr>Calibri Light</vt:lpstr>
      <vt:lpstr>Times</vt:lpstr>
      <vt:lpstr>Office-tema</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Racer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Racer</dc:creator>
  <cp:lastModifiedBy>Maria Lidberg</cp:lastModifiedBy>
  <cp:revision>36</cp:revision>
  <dcterms:created xsi:type="dcterms:W3CDTF">2017-09-25T09:42:25Z</dcterms:created>
  <dcterms:modified xsi:type="dcterms:W3CDTF">2023-02-16T14:00:28Z</dcterms:modified>
</cp:coreProperties>
</file>