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82" r:id="rId5"/>
    <p:sldId id="288" r:id="rId6"/>
    <p:sldId id="289" r:id="rId7"/>
    <p:sldId id="286" r:id="rId8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500"/>
    <a:srgbClr val="FFB800"/>
    <a:srgbClr val="FFFFFF"/>
    <a:srgbClr val="F2B60E"/>
    <a:srgbClr val="000000"/>
    <a:srgbClr val="E4B1C2"/>
    <a:srgbClr val="F9C623"/>
    <a:srgbClr val="FFED00"/>
    <a:srgbClr val="D1E8FF"/>
    <a:srgbClr val="8C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5036" autoAdjust="0"/>
  </p:normalViewPr>
  <p:slideViewPr>
    <p:cSldViewPr snapToGrid="0">
      <p:cViewPr varScale="1">
        <p:scale>
          <a:sx n="99" d="100"/>
          <a:sy n="99" d="100"/>
        </p:scale>
        <p:origin x="216" y="78"/>
      </p:cViewPr>
      <p:guideLst>
        <p:guide orient="horz" pos="1620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28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1AEDEB85-D83A-82A9-E17C-BDBF9C2DA6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BD3F00F-8542-5163-B504-805A70C364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380CB-ADC9-42E2-87BD-95621E1F32D4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E6E4A0-E29A-D993-15DA-762AB05C57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1263513-4B27-8108-1DFE-B087D8F34A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CF17D-6E7E-423F-882C-62FDA713A6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976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3F3A5-328E-469E-92B9-AB95BABC3824}" type="datetimeFigureOut">
              <a:rPr lang="sv-SE" smtClean="0"/>
              <a:t>2026-09-02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91CBD-5959-4A4D-AA16-9FEAD0AF728C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704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tart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01" y="1437625"/>
            <a:ext cx="5322588" cy="2201205"/>
          </a:xfrm>
          <a:prstGeom prst="rect">
            <a:avLst/>
          </a:prstGeom>
        </p:spPr>
      </p:pic>
      <p:sp>
        <p:nvSpPr>
          <p:cNvPr id="3" name="Rektangel 2"/>
          <p:cNvSpPr/>
          <p:nvPr userDrawn="1"/>
        </p:nvSpPr>
        <p:spPr>
          <a:xfrm>
            <a:off x="23690" y="4450594"/>
            <a:ext cx="1872208" cy="594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522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tart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23690" y="4450594"/>
            <a:ext cx="1872208" cy="594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5" name="Bildobjekt 4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3B264045-8957-88B5-FF2E-5D05BD6F06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6" b="36884"/>
          <a:stretch/>
        </p:blipFill>
        <p:spPr>
          <a:xfrm>
            <a:off x="-23690" y="-1"/>
            <a:ext cx="9144000" cy="5143501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9501" y="1439113"/>
            <a:ext cx="5322588" cy="219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3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/>
          <p:cNvSpPr>
            <a:spLocks noGrp="1"/>
          </p:cNvSpPr>
          <p:nvPr>
            <p:ph type="title" hasCustomPrompt="1"/>
          </p:nvPr>
        </p:nvSpPr>
        <p:spPr>
          <a:xfrm>
            <a:off x="360000" y="2233831"/>
            <a:ext cx="8412808" cy="949977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5400" b="0"/>
            </a:lvl1pPr>
          </a:lstStyle>
          <a:p>
            <a:r>
              <a:rPr lang="sv-SE" dirty="0"/>
              <a:t>Rubrik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56250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AAEF314-1D78-0305-3764-1F7B8C64E922}"/>
              </a:ext>
            </a:extLst>
          </p:cNvPr>
          <p:cNvSpPr/>
          <p:nvPr userDrawn="1"/>
        </p:nvSpPr>
        <p:spPr>
          <a:xfrm>
            <a:off x="0" y="0"/>
            <a:ext cx="9182100" cy="5143500"/>
          </a:xfrm>
          <a:prstGeom prst="rect">
            <a:avLst/>
          </a:prstGeom>
          <a:blipFill>
            <a:blip r:embed="rId2"/>
            <a:stretch>
              <a:fillRect t="-31584" r="94" b="-66578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1443647-4A02-8DC8-C7A1-ED2FEF7AD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233831"/>
            <a:ext cx="8412808" cy="949977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för presentationen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86905F9-AD10-65A8-90B2-7F0F762E97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599" y="444653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0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291236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nedan för att lägga till en </a:t>
            </a:r>
            <a:r>
              <a:rPr lang="sv-SE" dirty="0" err="1"/>
              <a:t>panorambild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>
          <a:xfrm>
            <a:off x="-3920" y="2912364"/>
            <a:ext cx="9144000" cy="1387578"/>
          </a:xfrm>
          <a:prstGeom prst="rect">
            <a:avLst/>
          </a:prstGeom>
        </p:spPr>
      </p:pic>
      <p:sp>
        <p:nvSpPr>
          <p:cNvPr id="10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360000" y="3171825"/>
            <a:ext cx="8718595" cy="974388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5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Rubrik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273017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348580" y="899187"/>
            <a:ext cx="7812432" cy="603647"/>
          </a:xfrm>
        </p:spPr>
        <p:txBody>
          <a:bodyPr/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texten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348579" y="195887"/>
            <a:ext cx="7795679" cy="662857"/>
          </a:xfrm>
        </p:spPr>
        <p:txBody>
          <a:bodyPr anchor="t" anchorCtr="0">
            <a:noAutofit/>
          </a:bodyPr>
          <a:lstStyle>
            <a:lvl1pPr algn="l">
              <a:defRPr sz="4000" b="0"/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92055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i botten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57533" y="3418970"/>
            <a:ext cx="8428935" cy="721660"/>
          </a:xfrm>
        </p:spPr>
        <p:txBody>
          <a:bodyPr anchor="t" anchorCtr="0">
            <a:noAutofit/>
          </a:bodyPr>
          <a:lstStyle>
            <a:lvl1pPr algn="l">
              <a:defRPr sz="4000" b="0"/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57532" y="4140630"/>
            <a:ext cx="6741451" cy="83478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53BC47BA-50EB-3C01-1C53-5DE80BCB579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7533" y="411934"/>
            <a:ext cx="8433382" cy="2703800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</p:spTree>
    <p:extLst>
      <p:ext uri="{BB962C8B-B14F-4D97-AF65-F5344CB8AC3E}">
        <p14:creationId xmlns:p14="http://schemas.microsoft.com/office/powerpoint/2010/main" val="2507522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BD587C31-CB37-AE49-88ED-D59B584E65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352605" y="1144800"/>
            <a:ext cx="8418299" cy="3928402"/>
          </a:xfrm>
        </p:spPr>
        <p:txBody>
          <a:bodyPr/>
          <a:lstStyle>
            <a:lvl1pPr marL="0" indent="0">
              <a:buNone/>
              <a:defRPr sz="2000" b="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82880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sv-SE" dirty="0"/>
              <a:t>Skriv text eller klicka på ikonerna för att lägga till diagram, tabeller eller bilder.</a:t>
            </a:r>
          </a:p>
          <a:p>
            <a:pPr lvl="0"/>
            <a:r>
              <a:rPr lang="sv-SE" dirty="0"/>
              <a:t>Bilden beskärs inte.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5BCF4CC2-245C-479B-720B-B4E95579A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2A9B81F5-77A7-3B83-90D5-EDE0397FCB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03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tvåspalt m 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1145557"/>
            <a:ext cx="4217900" cy="393444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6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4649273" y="956626"/>
            <a:ext cx="4494727" cy="418687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D0A92D2-65F8-16BC-D65A-9B4287215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14" name="Rubrik 1">
            <a:extLst>
              <a:ext uri="{FF2B5EF4-FFF2-40B4-BE49-F238E27FC236}">
                <a16:creationId xmlns:a16="http://schemas.microsoft.com/office/drawing/2014/main" id="{714FA6A3-617A-ABB6-AEC7-5A0025CBE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DC50BD83-9538-D853-289F-9D4D7C151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7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tvåspalt m text/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1144800"/>
            <a:ext cx="4217900" cy="393520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D0A92D2-65F8-16BC-D65A-9B4287215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E83968-C6B8-6BA3-44EE-D040196200D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63729" y="1144800"/>
            <a:ext cx="4017118" cy="3928402"/>
          </a:xfrm>
        </p:spPr>
        <p:txBody>
          <a:bodyPr/>
          <a:lstStyle>
            <a:lvl1pPr marL="0" indent="0">
              <a:buNone/>
              <a:defRPr sz="1800" b="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82880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sv-SE" dirty="0"/>
              <a:t>Skriv text eller klicka på ikonerna för att lägga till diagram, tabeller eller bilder. Bilder beskärs inte.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0174FBAB-9715-2583-FF8F-95636ABF6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B6F658AC-A2C4-F85B-4A63-A7DAE43124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3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topp, innehåll i två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3BB9EAA-0285-C6F3-929E-31635D6023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0"/>
            <a:ext cx="9138610" cy="956626"/>
          </a:xfrm>
          <a:prstGeom prst="rect">
            <a:avLst/>
          </a:prstGeom>
        </p:spPr>
      </p:pic>
      <p:sp>
        <p:nvSpPr>
          <p:cNvPr id="6" name="Platshållare för innehåll 2"/>
          <p:cNvSpPr>
            <a:spLocks noGrp="1"/>
          </p:cNvSpPr>
          <p:nvPr>
            <p:ph sz="half" idx="10" hasCustomPrompt="1"/>
          </p:nvPr>
        </p:nvSpPr>
        <p:spPr>
          <a:xfrm>
            <a:off x="4716016" y="988016"/>
            <a:ext cx="4064830" cy="3973226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D02102-2CFC-C47B-7EA0-3504267F45E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4100" y="988015"/>
            <a:ext cx="4180888" cy="3973226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DD4D6B6E-A12A-3831-8F6A-8D3B8CF59F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100" y="164149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9E0044D-4838-E7F2-CD4E-0F8C68533A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241425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66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ön textyta, panorama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291236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panoramabild.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>
          <a:xfrm>
            <a:off x="0" y="2912364"/>
            <a:ext cx="9140080" cy="1387578"/>
          </a:xfrm>
          <a:prstGeom prst="rect">
            <a:avLst/>
          </a:prstGeom>
        </p:spPr>
      </p:pic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111810"/>
            <a:ext cx="3918134" cy="1080120"/>
          </a:xfr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Skriv en intressant text här. </a:t>
            </a:r>
          </a:p>
        </p:txBody>
      </p:sp>
      <p:sp>
        <p:nvSpPr>
          <p:cNvPr id="10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4966858" y="3111810"/>
            <a:ext cx="3730333" cy="1080120"/>
          </a:xfr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Skriv en till intressant text här.</a:t>
            </a:r>
          </a:p>
        </p:txBody>
      </p:sp>
    </p:spTree>
    <p:extLst>
      <p:ext uri="{BB962C8B-B14F-4D97-AF65-F5344CB8AC3E}">
        <p14:creationId xmlns:p14="http://schemas.microsoft.com/office/powerpoint/2010/main" val="77007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botten, panorama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222058B-16F7-15DB-93A9-06F810490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4187000"/>
            <a:ext cx="9138610" cy="956626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07FA95E-E4BF-6B9B-9916-0D13990865EA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2605" y="288189"/>
            <a:ext cx="8392576" cy="3647260"/>
          </a:xfrm>
        </p:spPr>
        <p:txBody>
          <a:bodyPr/>
          <a:lstStyle>
            <a:lvl1pPr marL="0" indent="0">
              <a:buNone/>
              <a:defRPr sz="2000"/>
            </a:lvl1pPr>
            <a:lvl2pPr marL="742950" indent="-28575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/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6002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Skriv text eller klicka på ikonerna för att lägga till diagram, tabeller eller bilder. Bilden beskärs inte. 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CC7043F1-3C2E-5ABB-D86E-512274103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99" y="4369257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FB5F504-6B89-0D6B-E5B1-BD2A173FBF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599" y="444653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8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botten, panorama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222058B-16F7-15DB-93A9-06F810490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18863" r="10717" b="68677"/>
          <a:stretch/>
        </p:blipFill>
        <p:spPr>
          <a:xfrm>
            <a:off x="0" y="4187000"/>
            <a:ext cx="9138610" cy="956626"/>
          </a:xfrm>
          <a:prstGeom prst="rect">
            <a:avLst/>
          </a:prstGeom>
        </p:spPr>
      </p:pic>
      <p:sp>
        <p:nvSpPr>
          <p:cNvPr id="7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38610" cy="41870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panorama bild.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9AFCA470-290A-D2C2-BF22-22F34B6100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99" y="4369257"/>
            <a:ext cx="7297275" cy="486054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9BD51C8A-E8E7-FB4E-EAE9-56B34353D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599" y="444653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17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text/kvadratisk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4570040" y="0"/>
            <a:ext cx="4573960" cy="429994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3" name="Bildobjekt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32" r="10717" b="32976"/>
          <a:stretch/>
        </p:blipFill>
        <p:spPr>
          <a:xfrm>
            <a:off x="736" y="0"/>
            <a:ext cx="4569305" cy="25717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60000" y="635830"/>
            <a:ext cx="3928524" cy="846749"/>
          </a:xfrm>
        </p:spPr>
        <p:txBody>
          <a:bodyPr lIns="0" tIns="0" rIns="0" bIns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0" y="2571750"/>
            <a:ext cx="4570040" cy="1728192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2787773"/>
            <a:ext cx="3928524" cy="130104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2241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text/kvadratisk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3960" cy="429994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3" name="Bildobjekt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t="32" r="10717" b="32976"/>
          <a:stretch/>
        </p:blipFill>
        <p:spPr>
          <a:xfrm>
            <a:off x="4572000" y="0"/>
            <a:ext cx="4569305" cy="25717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944576" y="631303"/>
            <a:ext cx="3928524" cy="846749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4571264" y="2571750"/>
            <a:ext cx="4570040" cy="1728192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44576" y="2787773"/>
            <a:ext cx="3928524" cy="130104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75395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gande bild blå och grön dek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29123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27354" y="1044279"/>
            <a:ext cx="3491952" cy="166979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En beskrivande rubrik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/>
          <a:stretch/>
        </p:blipFill>
        <p:spPr>
          <a:xfrm>
            <a:off x="4570040" y="2912364"/>
            <a:ext cx="4570040" cy="1387578"/>
          </a:xfrm>
          <a:prstGeom prst="rect">
            <a:avLst/>
          </a:prstGeom>
        </p:spPr>
      </p:pic>
      <p:sp>
        <p:nvSpPr>
          <p:cNvPr id="7" name="Rektangel 6"/>
          <p:cNvSpPr/>
          <p:nvPr userDrawn="1"/>
        </p:nvSpPr>
        <p:spPr>
          <a:xfrm>
            <a:off x="0" y="2912364"/>
            <a:ext cx="4570040" cy="1387578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378507" y="3111810"/>
            <a:ext cx="3918134" cy="108012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0" name="Platshållare för text 3"/>
          <p:cNvSpPr>
            <a:spLocks noGrp="1"/>
          </p:cNvSpPr>
          <p:nvPr>
            <p:ph type="body" sz="half" idx="10" hasCustomPrompt="1"/>
          </p:nvPr>
        </p:nvSpPr>
        <p:spPr>
          <a:xfrm>
            <a:off x="4966858" y="3111810"/>
            <a:ext cx="3730333" cy="1080120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383751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388D3AA2-77F9-740C-C7C6-635B4CF96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F4064B9-6B53-7464-2E94-86A9C8344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0" y="0"/>
            <a:ext cx="4570040" cy="5143500"/>
          </a:xfrm>
          <a:prstGeom prst="rect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35921" y="1264351"/>
            <a:ext cx="3834983" cy="1301049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F732039-DD59-3297-C3B3-36B92E818A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F5042641-5C89-39B5-AE08-1128FBD5F8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3117165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, 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BCD1C82E-0265-D77C-0A9A-CC537C302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F4064B9-6B53-7464-2E94-86A9C8344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0" y="0"/>
            <a:ext cx="457004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35921" y="1263600"/>
            <a:ext cx="3834983" cy="3035888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B7E3246-AA37-FE6E-5ADB-DD206AC130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C6E77025-29C6-8EAE-B8CA-FDB9F7EF4B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59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, hel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F626A81-5EE0-F9AA-F632-1A2543343CF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56176" y="1320906"/>
            <a:ext cx="3824669" cy="130104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F732039-DD59-3297-C3B3-36B92E818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F5042641-5C89-39B5-AE08-1128FBD5F8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2048696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, hel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83C58A-842F-31AD-27B2-383DE7757C7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4957200" y="1321200"/>
            <a:ext cx="3868202" cy="306797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B7E3246-AA37-FE6E-5ADB-DD206AC130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922191D-E574-BD84-ADA1-797C21D6EA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600" y="4503600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68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, 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965FC465-CE84-C5EE-4EF2-CC12D2C1976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</a:t>
            </a:r>
            <a:br>
              <a:rPr lang="sv-SE" dirty="0"/>
            </a:br>
            <a:r>
              <a:rPr lang="sv-SE" dirty="0"/>
              <a:t>där den svarta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  <a:p>
            <a:endParaRPr lang="sv-SE" dirty="0"/>
          </a:p>
        </p:txBody>
      </p:sp>
      <p:sp>
        <p:nvSpPr>
          <p:cNvPr id="6" name="Platshållare för bild 35">
            <a:extLst>
              <a:ext uri="{FF2B5EF4-FFF2-40B4-BE49-F238E27FC236}">
                <a16:creationId xmlns:a16="http://schemas.microsoft.com/office/drawing/2014/main" id="{0805C948-FDBA-A87F-429A-076126A9E9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9600" y="4503600"/>
            <a:ext cx="997200" cy="410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330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, 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965FC465-CE84-C5EE-4EF2-CC12D2C1976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</a:t>
            </a:r>
            <a:br>
              <a:rPr lang="sv-SE" dirty="0"/>
            </a:br>
            <a:r>
              <a:rPr lang="sv-SE" dirty="0"/>
              <a:t>där den vita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  <a:p>
            <a:endParaRPr lang="sv-SE" dirty="0"/>
          </a:p>
        </p:txBody>
      </p:sp>
      <p:sp>
        <p:nvSpPr>
          <p:cNvPr id="6" name="Platshållare för bild 35">
            <a:extLst>
              <a:ext uri="{FF2B5EF4-FFF2-40B4-BE49-F238E27FC236}">
                <a16:creationId xmlns:a16="http://schemas.microsoft.com/office/drawing/2014/main" id="{0805C948-FDBA-A87F-429A-076126A9E9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9600" y="4503600"/>
            <a:ext cx="997200" cy="410400"/>
          </a:xfr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7627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spalt, utfallande bild 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2">
            <a:extLst>
              <a:ext uri="{FF2B5EF4-FFF2-40B4-BE49-F238E27FC236}">
                <a16:creationId xmlns:a16="http://schemas.microsoft.com/office/drawing/2014/main" id="{2F434513-1BE6-BFF3-C144-BC1547E770E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76842" y="0"/>
            <a:ext cx="457396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 där den svarta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E8A87283-1AF3-E34A-C35B-6644702A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9809DA7D-C5F5-E31D-38D4-65DE060A3FE0}"/>
              </a:ext>
            </a:extLst>
          </p:cNvPr>
          <p:cNvSpPr/>
          <p:nvPr userDrawn="1"/>
        </p:nvSpPr>
        <p:spPr>
          <a:xfrm>
            <a:off x="4572000" y="0"/>
            <a:ext cx="4572000" cy="515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6" name="Platshållare för bild 35">
            <a:extLst>
              <a:ext uri="{FF2B5EF4-FFF2-40B4-BE49-F238E27FC236}">
                <a16:creationId xmlns:a16="http://schemas.microsoft.com/office/drawing/2014/main" id="{A733CCB5-7295-335C-B225-54F9B1F51A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79600" y="4503600"/>
            <a:ext cx="997200" cy="410400"/>
          </a:xfr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9" name="Rubrik 1">
            <a:extLst>
              <a:ext uri="{FF2B5EF4-FFF2-40B4-BE49-F238E27FC236}">
                <a16:creationId xmlns:a16="http://schemas.microsoft.com/office/drawing/2014/main" id="{A60E93DD-EDBD-32D1-174C-94BB90235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3513623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spalt, utfallande bild 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2">
            <a:extLst>
              <a:ext uri="{FF2B5EF4-FFF2-40B4-BE49-F238E27FC236}">
                <a16:creationId xmlns:a16="http://schemas.microsoft.com/office/drawing/2014/main" id="{34DE164A-274C-A3B1-B572-3EC26D55682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76842" y="0"/>
            <a:ext cx="457396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</a:t>
            </a:r>
            <a:br>
              <a:rPr lang="sv-SE" dirty="0"/>
            </a:br>
            <a:r>
              <a:rPr lang="sv-SE" dirty="0"/>
              <a:t>en bild där den vita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pic>
        <p:nvPicPr>
          <p:cNvPr id="5" name="Bildobjekt 4" descr="En bild som visar grön, Färggrann, Grafik, cirkel&#10;&#10;Automatiskt genererad beskrivning">
            <a:extLst>
              <a:ext uri="{FF2B5EF4-FFF2-40B4-BE49-F238E27FC236}">
                <a16:creationId xmlns:a16="http://schemas.microsoft.com/office/drawing/2014/main" id="{E8A87283-1AF3-E34A-C35B-6644702A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/>
          <a:stretch/>
        </p:blipFill>
        <p:spPr>
          <a:xfrm>
            <a:off x="0" y="-12700"/>
            <a:ext cx="4573960" cy="5156200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9809DA7D-C5F5-E31D-38D4-65DE060A3FE0}"/>
              </a:ext>
            </a:extLst>
          </p:cNvPr>
          <p:cNvSpPr/>
          <p:nvPr userDrawn="1"/>
        </p:nvSpPr>
        <p:spPr>
          <a:xfrm>
            <a:off x="4572000" y="0"/>
            <a:ext cx="4572000" cy="515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6" name="Platshållare för bild 35">
            <a:extLst>
              <a:ext uri="{FF2B5EF4-FFF2-40B4-BE49-F238E27FC236}">
                <a16:creationId xmlns:a16="http://schemas.microsoft.com/office/drawing/2014/main" id="{A733CCB5-7295-335C-B225-54F9B1F51A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05600" y="7779600"/>
            <a:ext cx="997200" cy="410400"/>
          </a:xfr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CF7C14B-0372-3332-F8BE-63BDAD17F4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316870"/>
            <a:ext cx="3932445" cy="846749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  <p:sp>
        <p:nvSpPr>
          <p:cNvPr id="6" name="Platshållare för bild 35">
            <a:extLst>
              <a:ext uri="{FF2B5EF4-FFF2-40B4-BE49-F238E27FC236}">
                <a16:creationId xmlns:a16="http://schemas.microsoft.com/office/drawing/2014/main" id="{AD7D7C2F-302B-BB18-0B4A-666E089FF01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79600" y="4503600"/>
            <a:ext cx="997200" cy="410400"/>
          </a:xfrm>
          <a:blipFill>
            <a:blip r:embed="rId4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03188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ock, utfallande bild 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där den vita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34B2F5FC-7B92-E402-9849-3D3A345DBE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340649"/>
            <a:ext cx="5309432" cy="1802851"/>
          </a:xfrm>
          <a:blipFill>
            <a:blip r:embed="rId2"/>
            <a:srcRect/>
            <a:stretch>
              <a:fillRect t="-31584" r="94" b="-66578"/>
            </a:stretch>
          </a:blipFill>
        </p:spPr>
        <p:txBody>
          <a:bodyPr/>
          <a:lstStyle>
            <a:lvl1pPr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Platshållare för bild 35">
            <a:extLst>
              <a:ext uri="{FF2B5EF4-FFF2-40B4-BE49-F238E27FC236}">
                <a16:creationId xmlns:a16="http://schemas.microsoft.com/office/drawing/2014/main" id="{2AC78BDF-8DC8-182C-1E8B-86DB2AC347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9600" y="4503600"/>
            <a:ext cx="997200" cy="410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DD4B779-D508-01C0-5739-7EA31F45E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449"/>
            <a:ext cx="4742519" cy="1313551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23754676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ock, utfallande bild 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Klicka på ikonen nedan för att lägga till en utfallande bild </a:t>
            </a:r>
            <a:br>
              <a:rPr lang="sv-SE" dirty="0"/>
            </a:br>
            <a:r>
              <a:rPr lang="sv-SE" dirty="0"/>
              <a:t>där den svarta logotypen syns. </a:t>
            </a:r>
            <a:br>
              <a:rPr lang="sv-SE" dirty="0"/>
            </a:br>
            <a:r>
              <a:rPr lang="sv-SE" dirty="0"/>
              <a:t>Bilden beskärs automatiskt för att passa.</a:t>
            </a:r>
          </a:p>
          <a:p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34B2F5FC-7B92-E402-9849-3D3A345DBE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340649"/>
            <a:ext cx="5309432" cy="1802851"/>
          </a:xfrm>
          <a:blipFill>
            <a:blip r:embed="rId2"/>
            <a:srcRect/>
            <a:stretch>
              <a:fillRect t="-31584" r="94" b="-66578"/>
            </a:stretch>
          </a:blipFill>
        </p:spPr>
        <p:txBody>
          <a:bodyPr/>
          <a:lstStyle>
            <a:lvl1pPr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Platshållare för bild 35">
            <a:extLst>
              <a:ext uri="{FF2B5EF4-FFF2-40B4-BE49-F238E27FC236}">
                <a16:creationId xmlns:a16="http://schemas.microsoft.com/office/drawing/2014/main" id="{2AC78BDF-8DC8-182C-1E8B-86DB2AC347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9600" y="4503600"/>
            <a:ext cx="997200" cy="4104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DD4B779-D508-01C0-5739-7EA31F45E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449"/>
            <a:ext cx="4742519" cy="1313551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en intressant rubrik</a:t>
            </a:r>
          </a:p>
        </p:txBody>
      </p:sp>
    </p:spTree>
    <p:extLst>
      <p:ext uri="{BB962C8B-B14F-4D97-AF65-F5344CB8AC3E}">
        <p14:creationId xmlns:p14="http://schemas.microsoft.com/office/powerpoint/2010/main" val="704191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434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70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 userDrawn="1">
            <p:ph type="title"/>
          </p:nvPr>
        </p:nvSpPr>
        <p:spPr>
          <a:xfrm>
            <a:off x="332474" y="219859"/>
            <a:ext cx="8013576" cy="71480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text 2"/>
          <p:cNvSpPr>
            <a:spLocks noGrp="1"/>
          </p:cNvSpPr>
          <p:nvPr userDrawn="1">
            <p:ph type="body" idx="1"/>
          </p:nvPr>
        </p:nvSpPr>
        <p:spPr>
          <a:xfrm>
            <a:off x="352578" y="1007522"/>
            <a:ext cx="8003232" cy="30783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7F6FA0B-B1DF-4FFD-BC93-048BB07B2D9F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09" y="4502440"/>
            <a:ext cx="996686" cy="4104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E08FB59-673A-6319-54E0-541AE4830051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0150" y="1219973"/>
            <a:ext cx="991304" cy="4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7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3" r:id="rId2"/>
    <p:sldLayoutId id="2147483672" r:id="rId3"/>
    <p:sldLayoutId id="2147483695" r:id="rId4"/>
    <p:sldLayoutId id="2147483650" r:id="rId5"/>
    <p:sldLayoutId id="2147483700" r:id="rId6"/>
    <p:sldLayoutId id="2147483657" r:id="rId7"/>
    <p:sldLayoutId id="2147483668" r:id="rId8"/>
    <p:sldLayoutId id="2147483690" r:id="rId9"/>
    <p:sldLayoutId id="2147483671" r:id="rId10"/>
    <p:sldLayoutId id="2147483669" r:id="rId11"/>
    <p:sldLayoutId id="2147483675" r:id="rId12"/>
    <p:sldLayoutId id="2147483691" r:id="rId13"/>
    <p:sldLayoutId id="2147483689" r:id="rId14"/>
    <p:sldLayoutId id="2147483664" r:id="rId15"/>
    <p:sldLayoutId id="2147483674" r:id="rId16"/>
    <p:sldLayoutId id="2147483699" r:id="rId17"/>
    <p:sldLayoutId id="2147483687" r:id="rId18"/>
    <p:sldLayoutId id="2147483679" r:id="rId19"/>
    <p:sldLayoutId id="2147483693" r:id="rId20"/>
    <p:sldLayoutId id="2147483694" r:id="rId21"/>
    <p:sldLayoutId id="2147483676" r:id="rId22"/>
    <p:sldLayoutId id="2147483684" r:id="rId23"/>
    <p:sldLayoutId id="2147483681" r:id="rId24"/>
    <p:sldLayoutId id="2147483682" r:id="rId25"/>
    <p:sldLayoutId id="2147483680" r:id="rId26"/>
    <p:sldLayoutId id="2147483692" r:id="rId27"/>
    <p:sldLayoutId id="2147483655" r:id="rId28"/>
    <p:sldLayoutId id="2147483697" r:id="rId29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4000" b="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2000" kern="1200">
          <a:solidFill>
            <a:srgbClr val="555555"/>
          </a:solidFill>
          <a:latin typeface="+mj-lt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800" kern="1200">
          <a:solidFill>
            <a:srgbClr val="555555"/>
          </a:solidFill>
          <a:latin typeface="+mj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600" kern="1200">
          <a:solidFill>
            <a:srgbClr val="555555"/>
          </a:solidFill>
          <a:latin typeface="+mj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400" kern="1200">
          <a:solidFill>
            <a:srgbClr val="555555"/>
          </a:solidFill>
          <a:latin typeface="+mj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1200" kern="1200">
          <a:solidFill>
            <a:srgbClr val="555555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8262613A-52E3-89C5-E1F2-EC5946869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Kompetensutveckling hela arbetslivet.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Det finns strukturer och strategier för att ta vara på och utveckla den kompetens och erfarenhet som finns inom organisationen.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/>
              <a:t>Det sker genom utbildning, byte av arbetsuppgifter/roll inom organisationen eller annan form av kompetensutbyte. 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D9285D05-CB46-FB76-64B8-ADC33AD8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70" y="188298"/>
            <a:ext cx="7297275" cy="486054"/>
          </a:xfrm>
        </p:spPr>
        <p:txBody>
          <a:bodyPr/>
          <a:lstStyle/>
          <a:p>
            <a:r>
              <a:rPr lang="sv-SE" dirty="0"/>
              <a:t>Kompetensutveckling en friskfaktor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40B6F4E-8558-1A99-BF95-1C69C30D3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07" y="2115790"/>
            <a:ext cx="3871830" cy="2680817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5271DEA-E982-ACA9-C6AC-57B10EE61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505" y="2214470"/>
            <a:ext cx="3384867" cy="2330162"/>
          </a:xfrm>
          <a:prstGeom prst="rect">
            <a:avLst/>
          </a:prstGeom>
        </p:spPr>
      </p:pic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DC92E526-ABD2-E856-FF9E-105754105724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766923" y="3379551"/>
            <a:ext cx="3409582" cy="484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37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90B5ED9D-4D81-1F4A-6217-32A0CC0B0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Kompetensutveckling</a:t>
            </a:r>
          </a:p>
          <a:p>
            <a:r>
              <a:rPr lang="sv-SE" dirty="0"/>
              <a:t>Reflektion, erfarenhetsutbyte…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D30592A-A71C-C52C-A4F9-72131A14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dirty="0"/>
              <a:t>Vad är Kompetensutveckling?</a:t>
            </a:r>
          </a:p>
        </p:txBody>
      </p:sp>
      <p:sp>
        <p:nvSpPr>
          <p:cNvPr id="4" name="Tankebubbla: moln 3">
            <a:extLst>
              <a:ext uri="{FF2B5EF4-FFF2-40B4-BE49-F238E27FC236}">
                <a16:creationId xmlns:a16="http://schemas.microsoft.com/office/drawing/2014/main" id="{1D53BC24-7FCE-6F7B-0EA0-15E34E1A5848}"/>
              </a:ext>
            </a:extLst>
          </p:cNvPr>
          <p:cNvSpPr/>
          <p:nvPr/>
        </p:nvSpPr>
        <p:spPr>
          <a:xfrm>
            <a:off x="3471483" y="1827159"/>
            <a:ext cx="5462119" cy="3152192"/>
          </a:xfrm>
          <a:prstGeom prst="cloudCallout">
            <a:avLst>
              <a:gd name="adj1" fmla="val -45908"/>
              <a:gd name="adj2" fmla="val -9486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9EBE3F6-22E0-EADF-D0A5-CE7402D52093}"/>
              </a:ext>
            </a:extLst>
          </p:cNvPr>
          <p:cNvSpPr txBox="1"/>
          <p:nvPr/>
        </p:nvSpPr>
        <p:spPr>
          <a:xfrm>
            <a:off x="4062197" y="257175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”Kompetensutveckling handlar om att stärka och utveckla en persons kunskaper, färdigheter och förmågor för att möta nuvarande och framtida krav i arbetslivet…”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DC70AE-9179-10A1-539A-D57BE708C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56" y="2257678"/>
            <a:ext cx="2921320" cy="194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75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EC5EDB8-08B2-0618-4BAB-4FD79F080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rPr lang="sv-SE" dirty="0"/>
              <a:t>Omställning = stöd vid förändring av arbete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dirty="0"/>
              <a:t>Omställningsfonden erbjuder karriärvägledning och ekonomiskt stöd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sv-SE" dirty="0"/>
              <a:t>Syfte: Trygghet för medarbetare och organisation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14E58A09-6AB3-AFCB-84BD-38A3970B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05" y="253526"/>
            <a:ext cx="8085221" cy="486054"/>
          </a:xfrm>
        </p:spPr>
        <p:txBody>
          <a:bodyPr/>
          <a:lstStyle/>
          <a:p>
            <a:r>
              <a:rPr lang="sv-SE" sz="2400" dirty="0"/>
              <a:t>Vad är…fakta om Omställning och Omställningsfonden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D84BDD4-91F9-7DAB-D352-25631FF1F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80" y="2027962"/>
            <a:ext cx="3596061" cy="239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0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2C7C182-B8AA-D3A2-D9D5-5148D4A47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3" y="1144800"/>
            <a:ext cx="8724612" cy="3928402"/>
          </a:xfrm>
        </p:spPr>
        <p:txBody>
          <a:bodyPr/>
          <a:lstStyle/>
          <a:p>
            <a:r>
              <a:rPr lang="sv-SE" sz="1400" dirty="0"/>
              <a:t>OSF: ”</a:t>
            </a:r>
            <a:r>
              <a:rPr lang="sv-SE" sz="1400" i="1" dirty="0"/>
              <a:t>Förebyggande insatser handlar om </a:t>
            </a:r>
            <a:r>
              <a:rPr lang="sv-SE" sz="1400" b="1" i="1" dirty="0"/>
              <a:t>att förbereda organisationen och medarbetare för framtida behov.</a:t>
            </a:r>
            <a:r>
              <a:rPr lang="sv-SE" sz="1400" i="1" dirty="0"/>
              <a:t> Det innebär att planera för att ha rätt kompetens, att kunna erbjuda nya tjänster, </a:t>
            </a:r>
            <a:r>
              <a:rPr lang="sv-SE" sz="1400" b="1" i="1" dirty="0"/>
              <a:t>ge medarbetarna trygghet i sin anställning, samt att vara en attraktiv arbetsgivare</a:t>
            </a:r>
            <a:r>
              <a:rPr lang="sv-SE" sz="1400" i="1" dirty="0"/>
              <a:t>”</a:t>
            </a:r>
          </a:p>
          <a:p>
            <a:endParaRPr lang="sv-SE" sz="800" dirty="0"/>
          </a:p>
          <a:p>
            <a:r>
              <a:rPr lang="sv-SE" sz="1400" dirty="0"/>
              <a:t>OSF: </a:t>
            </a:r>
            <a:r>
              <a:rPr lang="sv-SE" sz="1400" i="1" dirty="0"/>
              <a:t>”När din verksamhet utvecklas förändras också kraven på kompetens. För att </a:t>
            </a:r>
            <a:r>
              <a:rPr lang="sv-SE" sz="1400" b="1" i="1" dirty="0"/>
              <a:t>möta framtidens behov</a:t>
            </a:r>
            <a:r>
              <a:rPr lang="sv-SE" sz="1400" i="1" dirty="0"/>
              <a:t> kan du få stöd av oss på</a:t>
            </a:r>
            <a:r>
              <a:rPr lang="sv-SE" sz="1400" dirty="0"/>
              <a:t> </a:t>
            </a:r>
            <a:r>
              <a:rPr lang="sv-SE" sz="1400" i="1" dirty="0"/>
              <a:t>Omställningsfonden – både i att </a:t>
            </a:r>
            <a:r>
              <a:rPr lang="sv-SE" sz="1400" b="1" i="1" dirty="0"/>
              <a:t>ställa om organisationen och i att rusta medarbetarna för nya utmaningar</a:t>
            </a:r>
            <a:r>
              <a:rPr lang="sv-SE" sz="1400" i="1" dirty="0"/>
              <a:t>”.</a:t>
            </a:r>
          </a:p>
          <a:p>
            <a:endParaRPr lang="sv-SE" sz="800" dirty="0"/>
          </a:p>
          <a:p>
            <a:r>
              <a:rPr lang="sv-SE" sz="1400" dirty="0"/>
              <a:t>OSF: </a:t>
            </a:r>
            <a:r>
              <a:rPr lang="sv-SE" sz="1400" i="1" dirty="0"/>
              <a:t>”Genom att se till att </a:t>
            </a:r>
            <a:r>
              <a:rPr lang="sv-SE" sz="1800" b="1" i="1" dirty="0"/>
              <a:t>du får det stöd du har rätt till och behöver</a:t>
            </a:r>
            <a:r>
              <a:rPr lang="sv-SE" sz="1400" b="1" i="1" dirty="0"/>
              <a:t>, hjälper vi dig att hitta din väg framåt </a:t>
            </a:r>
            <a:r>
              <a:rPr lang="sv-SE" sz="1400" i="1" dirty="0"/>
              <a:t>och få ett utvecklande arbetsliv”</a:t>
            </a:r>
          </a:p>
          <a:p>
            <a:endParaRPr lang="sv-SE" sz="800" dirty="0"/>
          </a:p>
          <a:p>
            <a:r>
              <a:rPr lang="sv-SE" sz="1400" dirty="0"/>
              <a:t>OSF: </a:t>
            </a:r>
            <a:r>
              <a:rPr lang="sv-SE" sz="1400" i="1" dirty="0"/>
              <a:t>”</a:t>
            </a:r>
            <a:r>
              <a:rPr lang="sv-SE" sz="1400" b="1" i="1" dirty="0"/>
              <a:t>Vi vill att alla ska trivas och utvecklas på jobbet. Samtidigt förändras arbetsmarknaden snabbt,</a:t>
            </a:r>
            <a:r>
              <a:rPr lang="sv-SE" sz="1400" i="1" dirty="0"/>
              <a:t> vilket gör att kompetensutveckling och omställning blir allt viktigare – oavsett var du befinner dig i arbetslivet Därför erbjuder vi karriär- och studierådgivning och olika typer av studiestöd till dig som redan har ett jobb, om du uppfyller våra villkor”.</a:t>
            </a:r>
            <a:r>
              <a:rPr lang="sv-SE" sz="1400" dirty="0"/>
              <a:t> 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5BEC8E4E-3536-3A89-BC9E-5D42806C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Omställningsfonden:</a:t>
            </a:r>
          </a:p>
        </p:txBody>
      </p:sp>
    </p:spTree>
    <p:extLst>
      <p:ext uri="{BB962C8B-B14F-4D97-AF65-F5344CB8AC3E}">
        <p14:creationId xmlns:p14="http://schemas.microsoft.com/office/powerpoint/2010/main" val="20053768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mall">
  <a:themeElements>
    <a:clrScheme name="Umeå kommun">
      <a:dk1>
        <a:srgbClr val="555555"/>
      </a:dk1>
      <a:lt1>
        <a:srgbClr val="FFFFFF"/>
      </a:lt1>
      <a:dk2>
        <a:srgbClr val="AFAFAF"/>
      </a:dk2>
      <a:lt2>
        <a:srgbClr val="F0F0F0"/>
      </a:lt2>
      <a:accent1>
        <a:srgbClr val="00A01E"/>
      </a:accent1>
      <a:accent2>
        <a:srgbClr val="D1E8FF"/>
      </a:accent2>
      <a:accent3>
        <a:srgbClr val="E3B1C2"/>
      </a:accent3>
      <a:accent4>
        <a:srgbClr val="8CBE00"/>
      </a:accent4>
      <a:accent5>
        <a:srgbClr val="006E1E"/>
      </a:accent5>
      <a:accent6>
        <a:srgbClr val="AFAFAF"/>
      </a:accent6>
      <a:hlink>
        <a:srgbClr val="5555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35EBBB0D-D4BC-4EA1-949E-AED8B0AFC911}" vid="{E0F6D33B-D98C-48ED-88FA-FDEF7E75129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85D91636961B94CA38F911291F67ED6" ma:contentTypeVersion="10" ma:contentTypeDescription="Skapa ett nytt dokument." ma:contentTypeScope="" ma:versionID="adfb8ed3c2ba5119c193cbfa422b9acc">
  <xsd:schema xmlns:xsd="http://www.w3.org/2001/XMLSchema" xmlns:xs="http://www.w3.org/2001/XMLSchema" xmlns:p="http://schemas.microsoft.com/office/2006/metadata/properties" xmlns:ns2="69c12cdc-645a-4491-ab7c-69edf1b40aa6" targetNamespace="http://schemas.microsoft.com/office/2006/metadata/properties" ma:root="true" ma:fieldsID="961efa62185329eb01a01de44cf45774" ns2:_="">
    <xsd:import namespace="69c12cdc-645a-4491-ab7c-69edf1b40a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12cdc-645a-4491-ab7c-69edf1b40a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82a7474d-3f0b-41ad-b5d4-4a0ddb261a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c12cdc-645a-4491-ab7c-69edf1b40a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8E24B5-594B-4D79-A49D-25EA8F45F4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12cdc-645a-4491-ab7c-69edf1b40a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2C6B3B-0F52-457B-AFD8-F8A80E1D61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1E1C25-E0CD-4A2B-BA00-302B62CD1CE4}">
  <ds:schemaRefs>
    <ds:schemaRef ds:uri="http://schemas.microsoft.com/office/2006/documentManagement/types"/>
    <ds:schemaRef ds:uri="http://purl.org/dc/dcmitype/"/>
    <ds:schemaRef ds:uri="2589ed1c-d39b-4d9c-89c7-e68295125140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69c12cdc-645a-4491-ab7c-69edf1b40a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Powerpointmall</Template>
  <TotalTime>377</TotalTime>
  <Words>292</Words>
  <Application>Microsoft Office PowerPoint</Application>
  <PresentationFormat>Bildspel på skärmen (16:9)</PresentationFormat>
  <Paragraphs>20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Powerpoint_mall</vt:lpstr>
      <vt:lpstr>Kompetensutveckling en friskfaktor</vt:lpstr>
      <vt:lpstr>Vad är Kompetensutveckling?</vt:lpstr>
      <vt:lpstr>Vad är…fakta om Omställning och Omställningsfonden</vt:lpstr>
      <vt:lpstr>Omställningsfonden: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Fahlander</dc:creator>
  <cp:lastModifiedBy>Camilla Lekebjer</cp:lastModifiedBy>
  <cp:revision>1</cp:revision>
  <dcterms:created xsi:type="dcterms:W3CDTF">2025-11-26T06:53:36Z</dcterms:created>
  <dcterms:modified xsi:type="dcterms:W3CDTF">2026-09-02T13:39:49Z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0x010100D85D91636961B94CA38F911291F67ED6</vt:lpwstr>
  </property>
  <property fmtid="{D5CDD505-2E9C-101B-9397-08002B2CF9AE}" pid="3" name="MediaServiceImageTags">
    <vt:lpwstr/>
  </property>
</Properties>
</file>