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801600" cy="9601200" type="A3"/>
  <p:notesSz cx="9926638" cy="14352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1F"/>
    <a:srgbClr val="3A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E2C8D4-05B8-4E7C-86C8-1B121A5F909A}" v="4" dt="2024-04-12T13:48:04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1412" y="6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20122"/>
          </a:xfrm>
          <a:prstGeom prst="rect">
            <a:avLst/>
          </a:prstGeom>
        </p:spPr>
        <p:txBody>
          <a:bodyPr vert="horz" lIns="138715" tIns="69357" rIns="138715" bIns="69357" rtlCol="0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720122"/>
          </a:xfrm>
          <a:prstGeom prst="rect">
            <a:avLst/>
          </a:prstGeom>
        </p:spPr>
        <p:txBody>
          <a:bodyPr vert="horz" lIns="138715" tIns="69357" rIns="138715" bIns="69357" rtlCol="0"/>
          <a:lstStyle>
            <a:lvl1pPr algn="r">
              <a:defRPr sz="1700"/>
            </a:lvl1pPr>
          </a:lstStyle>
          <a:p>
            <a:fld id="{58AA49CE-4E46-4808-9043-27A5C0472A3B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735138" y="1795463"/>
            <a:ext cx="6456362" cy="4841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15" tIns="69357" rIns="138715" bIns="6935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992665" y="6907185"/>
            <a:ext cx="7941310" cy="5651332"/>
          </a:xfrm>
          <a:prstGeom prst="rect">
            <a:avLst/>
          </a:prstGeom>
        </p:spPr>
        <p:txBody>
          <a:bodyPr vert="horz" lIns="138715" tIns="69357" rIns="138715" bIns="69357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2" y="13632470"/>
            <a:ext cx="4301543" cy="720119"/>
          </a:xfrm>
          <a:prstGeom prst="rect">
            <a:avLst/>
          </a:prstGeom>
        </p:spPr>
        <p:txBody>
          <a:bodyPr vert="horz" lIns="138715" tIns="69357" rIns="138715" bIns="69357" rtlCol="0" anchor="b"/>
          <a:lstStyle>
            <a:lvl1pPr algn="l">
              <a:defRPr sz="17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5622800" y="13632470"/>
            <a:ext cx="4301543" cy="720119"/>
          </a:xfrm>
          <a:prstGeom prst="rect">
            <a:avLst/>
          </a:prstGeom>
        </p:spPr>
        <p:txBody>
          <a:bodyPr vert="horz" lIns="138715" tIns="69357" rIns="138715" bIns="69357" rtlCol="0" anchor="b"/>
          <a:lstStyle>
            <a:lvl1pPr algn="r">
              <a:defRPr sz="1700"/>
            </a:lvl1pPr>
          </a:lstStyle>
          <a:p>
            <a:fld id="{A455BF86-6D70-4880-A75F-B34B655FF99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0467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6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A990248-AEBF-9EB4-A75C-190F50393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27059" indent="-433484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733936" indent="-346788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427510" indent="-346788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121085" indent="-346788" eaLnBrk="0" hangingPunct="0">
              <a:spcBef>
                <a:spcPct val="30000"/>
              </a:spcBef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14661" indent="-346788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508235" indent="-346788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5201810" indent="-346788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895384" indent="-346788" eaLnBrk="0" fontAlgn="base" hangingPunct="0">
              <a:spcBef>
                <a:spcPct val="3000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79BFE0-CFDE-4EED-AFAA-9E2E3D8BAE07}" type="slidenum">
              <a:rPr lang="sv-SE" altLang="sv-SE"/>
              <a:pPr eaLnBrk="1" hangingPunct="1">
                <a:spcBef>
                  <a:spcPct val="0"/>
                </a:spcBef>
              </a:pPr>
              <a:t>1</a:t>
            </a:fld>
            <a:endParaRPr lang="sv-SE" altLang="sv-S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EC271A9-1647-D8E4-2CB6-E0A07A9662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35138" y="1795463"/>
            <a:ext cx="6456362" cy="4841875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FB2E669-3D49-523C-9DB6-865B3E299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sv-SE" dirty="0">
                <a:latin typeface="Arial" panose="020B0604020202020204" pitchFamily="34" charset="0"/>
              </a:rPr>
              <a:t>VE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108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344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335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214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914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7939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137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690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72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403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E8F9-A54D-404A-BFEB-693C75C871BD}" type="datetimeFigureOut">
              <a:rPr lang="sv-SE" smtClean="0"/>
              <a:t>2025-02-12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B478B-08D7-46C2-9638-730474592A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320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40F75F6F-5746-7F3D-0A76-B9D6D1A5CFD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-335104" y="3490177"/>
            <a:ext cx="4683704" cy="310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v-SE" altLang="sv-SE" sz="1260" b="1" dirty="0"/>
              <a:t>1. Läs vad som står i riktlinjerna om minst två av följande ämnen: 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sv-SE" altLang="sv-SE" sz="945" b="1" dirty="0"/>
              <a:t>Medicin och hälsa, Geografi och resor, Biografier, Skönlitteratur för barn, ett valfritt ämne.</a:t>
            </a:r>
          </a:p>
          <a:p>
            <a:pPr marL="240030" indent="-240030" eaLnBrk="1" hangingPunct="1">
              <a:spcBef>
                <a:spcPct val="50000"/>
              </a:spcBef>
            </a:pPr>
            <a:r>
              <a:rPr lang="en-US" sz="840" dirty="0"/>
              <a:t>Vad </a:t>
            </a:r>
            <a:r>
              <a:rPr lang="en-US" sz="840" dirty="0" err="1"/>
              <a:t>står</a:t>
            </a:r>
            <a:r>
              <a:rPr lang="en-US" sz="840" dirty="0"/>
              <a:t> om </a:t>
            </a:r>
            <a:r>
              <a:rPr lang="en-US" sz="840" dirty="0" err="1"/>
              <a:t>ämnet</a:t>
            </a:r>
            <a:r>
              <a:rPr lang="en-US" sz="840" dirty="0"/>
              <a:t>? </a:t>
            </a:r>
            <a:r>
              <a:rPr lang="en-US" sz="840" dirty="0" err="1"/>
              <a:t>Håller</a:t>
            </a:r>
            <a:r>
              <a:rPr lang="en-US" sz="840" dirty="0"/>
              <a:t> </a:t>
            </a:r>
            <a:r>
              <a:rPr lang="en-US" sz="840" dirty="0" err="1"/>
              <a:t>ni</a:t>
            </a:r>
            <a:r>
              <a:rPr lang="en-US" sz="840" dirty="0"/>
              <a:t> med om </a:t>
            </a:r>
            <a:r>
              <a:rPr lang="en-US" sz="840" dirty="0" err="1"/>
              <a:t>beskrivningen</a:t>
            </a:r>
            <a:r>
              <a:rPr lang="en-US" sz="840" dirty="0"/>
              <a:t>?</a:t>
            </a:r>
          </a:p>
          <a:p>
            <a:pPr marL="240030" indent="-240030" eaLnBrk="1" hangingPunct="1">
              <a:spcBef>
                <a:spcPct val="50000"/>
              </a:spcBef>
            </a:pPr>
            <a:r>
              <a:rPr lang="en-US" sz="840" dirty="0"/>
              <a:t>Andra </a:t>
            </a:r>
            <a:r>
              <a:rPr lang="en-US" sz="840" dirty="0" err="1"/>
              <a:t>aspekter</a:t>
            </a:r>
            <a:r>
              <a:rPr lang="en-US" sz="840" dirty="0"/>
              <a:t> </a:t>
            </a:r>
            <a:r>
              <a:rPr lang="en-US" sz="840" dirty="0" err="1"/>
              <a:t>att</a:t>
            </a:r>
            <a:r>
              <a:rPr lang="en-US" sz="840" dirty="0"/>
              <a:t> ta </a:t>
            </a:r>
            <a:r>
              <a:rPr lang="en-US" sz="840" dirty="0" err="1"/>
              <a:t>hänsyn</a:t>
            </a:r>
            <a:r>
              <a:rPr lang="en-US" sz="840" dirty="0"/>
              <a:t> till? </a:t>
            </a:r>
            <a:r>
              <a:rPr lang="en-US" sz="840" dirty="0" err="1"/>
              <a:t>Utgivningsfrekvens</a:t>
            </a:r>
            <a:r>
              <a:rPr lang="en-US" sz="840" dirty="0"/>
              <a:t>, </a:t>
            </a:r>
            <a:r>
              <a:rPr lang="en-US" sz="840" dirty="0" err="1"/>
              <a:t>förvärvsstrategi</a:t>
            </a:r>
            <a:r>
              <a:rPr lang="en-US" sz="840" dirty="0"/>
              <a:t>, </a:t>
            </a:r>
            <a:r>
              <a:rPr lang="en-US" sz="840" dirty="0" err="1"/>
              <a:t>övrigt</a:t>
            </a:r>
            <a:r>
              <a:rPr lang="en-US" sz="840" dirty="0"/>
              <a:t>? </a:t>
            </a:r>
          </a:p>
          <a:p>
            <a:pPr marL="240030" indent="-240030" eaLnBrk="1" hangingPunct="1">
              <a:spcBef>
                <a:spcPct val="50000"/>
              </a:spcBef>
            </a:pPr>
            <a:r>
              <a:rPr lang="en-US" sz="840" dirty="0" err="1"/>
              <a:t>Skulle</a:t>
            </a:r>
            <a:r>
              <a:rPr lang="en-US" sz="840" dirty="0"/>
              <a:t> det </a:t>
            </a:r>
            <a:r>
              <a:rPr lang="en-US" sz="840" dirty="0" err="1"/>
              <a:t>fungera</a:t>
            </a:r>
            <a:r>
              <a:rPr lang="en-US" sz="840" dirty="0"/>
              <a:t> </a:t>
            </a:r>
            <a:r>
              <a:rPr lang="en-US" sz="840" dirty="0" err="1"/>
              <a:t>att</a:t>
            </a:r>
            <a:r>
              <a:rPr lang="en-US" sz="840" dirty="0"/>
              <a:t> </a:t>
            </a:r>
            <a:r>
              <a:rPr lang="en-US" sz="840" dirty="0" err="1"/>
              <a:t>använda</a:t>
            </a:r>
            <a:r>
              <a:rPr lang="en-US" sz="840" dirty="0"/>
              <a:t> </a:t>
            </a:r>
            <a:r>
              <a:rPr lang="en-US" sz="840" dirty="0" err="1"/>
              <a:t>i</a:t>
            </a:r>
            <a:r>
              <a:rPr lang="en-US" sz="840" dirty="0"/>
              <a:t> </a:t>
            </a:r>
            <a:r>
              <a:rPr lang="en-US" sz="840" dirty="0" err="1"/>
              <a:t>ditt</a:t>
            </a:r>
            <a:r>
              <a:rPr lang="en-US" sz="840" dirty="0"/>
              <a:t> bibliotek?</a:t>
            </a:r>
          </a:p>
          <a:p>
            <a:pPr marL="240030" indent="-240030" eaLnBrk="1" hangingPunct="1">
              <a:spcBef>
                <a:spcPct val="50000"/>
              </a:spcBef>
            </a:pPr>
            <a:endParaRPr lang="en-US" sz="84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US" sz="840" dirty="0"/>
              <a:t>…………………………………………………………………………………………………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sz="84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US" sz="840" dirty="0"/>
              <a:t>…………………………………………………………………………………………………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sz="840" dirty="0"/>
          </a:p>
          <a:p>
            <a:pPr eaLnBrk="1" hangingPunct="1">
              <a:spcBef>
                <a:spcPct val="50000"/>
              </a:spcBef>
              <a:buNone/>
            </a:pPr>
            <a:r>
              <a:rPr lang="en-US" sz="840" dirty="0"/>
              <a:t>…………………………………………………………………………………………………</a:t>
            </a:r>
          </a:p>
          <a:p>
            <a:pPr marL="240030" indent="-240030" eaLnBrk="1" hangingPunct="1">
              <a:spcBef>
                <a:spcPct val="50000"/>
              </a:spcBef>
              <a:buFontTx/>
              <a:buAutoNum type="arabicPeriod"/>
            </a:pPr>
            <a:endParaRPr lang="sv-SE" altLang="sv-SE" sz="840" dirty="0"/>
          </a:p>
          <a:p>
            <a:pPr marL="240030" indent="-240030" eaLnBrk="1" hangingPunct="1">
              <a:spcBef>
                <a:spcPct val="50000"/>
              </a:spcBef>
              <a:buFontTx/>
              <a:buAutoNum type="arabicPeriod"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…………………………………………………………………………………………………</a:t>
            </a:r>
          </a:p>
        </p:txBody>
      </p:sp>
      <p:sp>
        <p:nvSpPr>
          <p:cNvPr id="2052" name="Text Box 5">
            <a:extLst>
              <a:ext uri="{FF2B5EF4-FFF2-40B4-BE49-F238E27FC236}">
                <a16:creationId xmlns:a16="http://schemas.microsoft.com/office/drawing/2014/main" id="{B4A67D8A-A007-38E0-1B48-296C911910C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439946" y="3558849"/>
            <a:ext cx="5076863" cy="2968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1260" b="1" dirty="0"/>
              <a:t>3. Har ni det mediebestånd ni behöver för bibliotekslagens prioriterade målgrupper</a:t>
            </a:r>
          </a:p>
          <a:p>
            <a:pPr marL="180023" indent="-180023" eaLnBrk="1" hangingPunct="1">
              <a:spcBef>
                <a:spcPct val="50000"/>
              </a:spcBef>
            </a:pPr>
            <a:r>
              <a:rPr lang="sv-SE" altLang="sv-SE" sz="945" b="1" dirty="0"/>
              <a:t>barn och unga, </a:t>
            </a:r>
          </a:p>
          <a:p>
            <a:pPr marL="180023" indent="-180023" eaLnBrk="1" hangingPunct="1">
              <a:spcBef>
                <a:spcPct val="50000"/>
              </a:spcBef>
            </a:pPr>
            <a:r>
              <a:rPr lang="sv-SE" altLang="sv-SE" sz="945" b="1" dirty="0"/>
              <a:t>personer med annat modersmål än svenska, </a:t>
            </a:r>
          </a:p>
          <a:p>
            <a:pPr marL="180023" indent="-180023" eaLnBrk="1" hangingPunct="1">
              <a:spcBef>
                <a:spcPct val="50000"/>
              </a:spcBef>
            </a:pPr>
            <a:r>
              <a:rPr lang="sv-SE" altLang="sv-SE" sz="945" b="1" dirty="0"/>
              <a:t>nationella minoriteter, </a:t>
            </a:r>
          </a:p>
          <a:p>
            <a:pPr marL="180023" indent="-180023" eaLnBrk="1" hangingPunct="1">
              <a:spcBef>
                <a:spcPct val="50000"/>
              </a:spcBef>
            </a:pPr>
            <a:r>
              <a:rPr lang="sv-SE" altLang="sv-SE" sz="945" b="1" dirty="0"/>
              <a:t>personer med funktionsnedsättning?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Varför / varför inte? Är det någon målgrupp ni behöver fokusera mera på?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</p:txBody>
      </p:sp>
      <p:sp>
        <p:nvSpPr>
          <p:cNvPr id="2053" name="Text Box 6">
            <a:extLst>
              <a:ext uri="{FF2B5EF4-FFF2-40B4-BE49-F238E27FC236}">
                <a16:creationId xmlns:a16="http://schemas.microsoft.com/office/drawing/2014/main" id="{3A347719-47FD-FB2D-AA7B-CD90513B9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723" y="6888190"/>
            <a:ext cx="3902153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1260" b="1" dirty="0"/>
              <a:t>2. Vad är era bästa tips för att få kontinuitet i gallringsarbetet?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Varför?</a:t>
            </a:r>
            <a:endParaRPr lang="sv-SE" altLang="sv-SE" sz="840" b="1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………………………………………………………………………………...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………………………………………………………………………………..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………………………………………………………………………………..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……………………………………………………………………………......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FF993A3D-795C-2B6F-F3D9-4DC55D801F6B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4103759" y="559145"/>
            <a:ext cx="459408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1260" b="1" dirty="0"/>
              <a:t>4. Vad är nästa ”gallringssteg” på ditt bibliotek?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Är det något särskilt område som behöver tas itu med? Vad behövs för att det ska bli gjort?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…………………………………………………………………………………………..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…………………………………………………………………………………………..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…………………………………………………………………………………………..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SE" altLang="sv-SE" sz="84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SE" altLang="sv-SE" sz="840" dirty="0"/>
              <a:t>………………………………………………………………………………………….</a:t>
            </a:r>
          </a:p>
        </p:txBody>
      </p:sp>
      <p:sp>
        <p:nvSpPr>
          <p:cNvPr id="2058" name="Text Box 16">
            <a:extLst>
              <a:ext uri="{FF2B5EF4-FFF2-40B4-BE49-F238E27FC236}">
                <a16:creationId xmlns:a16="http://schemas.microsoft.com/office/drawing/2014/main" id="{34C75E78-E619-EC7D-2091-3B42A17A6BC7}"/>
              </a:ext>
            </a:extLst>
          </p:cNvPr>
          <p:cNvSpPr txBox="1">
            <a:spLocks noChangeArrowheads="1"/>
          </p:cNvSpPr>
          <p:nvPr/>
        </p:nvSpPr>
        <p:spPr bwMode="auto">
          <a:xfrm rot="9067663">
            <a:off x="4670409" y="4236277"/>
            <a:ext cx="2777593" cy="52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v-SE" sz="2940" b="1" dirty="0" err="1">
                <a:solidFill>
                  <a:srgbClr val="3AB54A"/>
                </a:solidFill>
              </a:rPr>
              <a:t>Gallring</a:t>
            </a:r>
            <a:r>
              <a:rPr lang="en-US" altLang="sv-SE" sz="2940" b="1" dirty="0">
                <a:solidFill>
                  <a:srgbClr val="3AB54A"/>
                </a:solidFill>
              </a:rPr>
              <a:t> med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v-SE" sz="2940" b="1" dirty="0">
              <a:solidFill>
                <a:srgbClr val="0066FF"/>
              </a:solidFill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1E861ADE-8001-8089-1972-82BCE9D9D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607711">
            <a:off x="267875" y="8327205"/>
            <a:ext cx="1071955" cy="1015665"/>
          </a:xfrm>
          <a:prstGeom prst="rect">
            <a:avLst/>
          </a:prstGeom>
        </p:spPr>
      </p:pic>
      <p:pic>
        <p:nvPicPr>
          <p:cNvPr id="24" name="Bildobjekt 23">
            <a:extLst>
              <a:ext uri="{FF2B5EF4-FFF2-40B4-BE49-F238E27FC236}">
                <a16:creationId xmlns:a16="http://schemas.microsoft.com/office/drawing/2014/main" id="{05C20C6F-B7CD-7A41-1A78-77893496B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986946">
            <a:off x="11729951" y="8234757"/>
            <a:ext cx="891264" cy="1381785"/>
          </a:xfrm>
          <a:prstGeom prst="rect">
            <a:avLst/>
          </a:prstGeom>
        </p:spPr>
      </p:pic>
      <p:sp>
        <p:nvSpPr>
          <p:cNvPr id="2050" name="Text Box 2">
            <a:extLst>
              <a:ext uri="{FF2B5EF4-FFF2-40B4-BE49-F238E27FC236}">
                <a16:creationId xmlns:a16="http://schemas.microsoft.com/office/drawing/2014/main" id="{4648095C-106D-A488-8B59-1313B4F613C5}"/>
              </a:ext>
            </a:extLst>
          </p:cNvPr>
          <p:cNvSpPr txBox="1">
            <a:spLocks noChangeArrowheads="1"/>
          </p:cNvSpPr>
          <p:nvPr/>
        </p:nvSpPr>
        <p:spPr bwMode="auto">
          <a:xfrm rot="8759425">
            <a:off x="229714" y="224726"/>
            <a:ext cx="2358860" cy="186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050" b="1" dirty="0" err="1"/>
              <a:t>Lärduk</a:t>
            </a:r>
            <a:r>
              <a:rPr lang="sv-SE" altLang="sv-SE" sz="1050" b="1" dirty="0"/>
              <a:t> – Gallring med CREW</a:t>
            </a:r>
            <a:endParaRPr lang="sv-SE" altLang="sv-SE" sz="84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b="1" dirty="0" err="1">
                <a:solidFill>
                  <a:srgbClr val="238D35"/>
                </a:solidFill>
              </a:rPr>
              <a:t>Lärduken</a:t>
            </a:r>
            <a:r>
              <a:rPr lang="sv-SE" altLang="sv-SE" sz="840" b="1" dirty="0">
                <a:solidFill>
                  <a:srgbClr val="238D35"/>
                </a:solidFill>
              </a:rPr>
              <a:t> är ett verktyg för att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b="1" dirty="0">
                <a:solidFill>
                  <a:srgbClr val="238D35"/>
                </a:solidFill>
              </a:rPr>
              <a:t>reflektera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840" b="1" dirty="0">
              <a:solidFill>
                <a:srgbClr val="238D3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I din grupp resonerar 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om gallring med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utgångspunkt i CREW-riktlinjerna.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84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Den person som sitter  vid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respektive del (1-4) tar ansvar för den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delen, låter alla få komma tilltals,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840" dirty="0"/>
              <a:t> sammanfattar och antecknar.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6827BC5-73DD-3561-9361-524CD18332D4}"/>
              </a:ext>
            </a:extLst>
          </p:cNvPr>
          <p:cNvSpPr txBox="1"/>
          <p:nvPr/>
        </p:nvSpPr>
        <p:spPr>
          <a:xfrm rot="16200000">
            <a:off x="9358973" y="2598406"/>
            <a:ext cx="1147511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890" dirty="0"/>
          </a:p>
        </p:txBody>
      </p:sp>
      <p:sp>
        <p:nvSpPr>
          <p:cNvPr id="28" name="Underrubrik 2">
            <a:extLst>
              <a:ext uri="{FF2B5EF4-FFF2-40B4-BE49-F238E27FC236}">
                <a16:creationId xmlns:a16="http://schemas.microsoft.com/office/drawing/2014/main" id="{46EF2CCC-C92A-0F7E-3627-DF2FCC78C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3957316">
            <a:off x="9503641" y="301388"/>
            <a:ext cx="1660810" cy="25468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Aft>
                <a:spcPts val="840"/>
              </a:spcAft>
            </a:pPr>
            <a:r>
              <a:rPr lang="sv-SE" sz="189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 </a:t>
            </a:r>
            <a:r>
              <a:rPr lang="sv-SE" sz="189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avenue</a:t>
            </a:r>
            <a:r>
              <a:rPr lang="sv-SE" sz="189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sv-SE" sz="189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Neuilly</a:t>
            </a:r>
            <a:br>
              <a:rPr lang="sv-SE" sz="189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v-SE" sz="189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40"/>
              </a:spcAft>
            </a:pP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avenue</a:t>
            </a: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de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Neuilly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Där ligger ett slakteri,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Och när jag går till staden,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 går där alltid förbi.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 stora öppna fönstret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 lyser av blod så rött,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 vita marmorskivor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Där ryker nyslaktat kött.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 dag där hängde på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glasdörrn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 hjärta, jag tror av kalv,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 svept i goffrerat papper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Jag tyckte i kölden skalv.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Då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gingo</a:t>
            </a: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hastiga tankar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Till gamla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Norrbro-Basarn</a:t>
            </a: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Där lysande fönsterraden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Beskådas av kvinnor och barn.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Där hänger på </a:t>
            </a:r>
            <a:r>
              <a:rPr lang="sv-SE" sz="189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boklådsfönstret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 tunnklädd liten bok.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 är ett urtaget hjärta</a:t>
            </a: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 dinglar där på sin krok.</a:t>
            </a:r>
          </a:p>
          <a:p>
            <a:pPr marL="869442">
              <a:lnSpc>
                <a:spcPct val="107000"/>
              </a:lnSpc>
              <a:spcAft>
                <a:spcPts val="840"/>
              </a:spcAft>
            </a:pPr>
            <a:br>
              <a:rPr lang="sv-SE" sz="189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89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Strindberg</a:t>
            </a:r>
            <a:endParaRPr lang="sv-SE" sz="189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7" name="Bildobjekt 6" descr="En bild som visar Rektangel, gul, Färggrann, linje&#10;&#10;Automatiskt genererad beskrivning">
            <a:extLst>
              <a:ext uri="{FF2B5EF4-FFF2-40B4-BE49-F238E27FC236}">
                <a16:creationId xmlns:a16="http://schemas.microsoft.com/office/drawing/2014/main" id="{7ED1C19B-BD62-843E-14AF-AC48A6C9F1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529" y="241931"/>
            <a:ext cx="864108" cy="809701"/>
          </a:xfrm>
          <a:prstGeom prst="rect">
            <a:avLst/>
          </a:prstGeom>
        </p:spPr>
      </p:pic>
      <p:sp>
        <p:nvSpPr>
          <p:cNvPr id="9" name="Text Box 16">
            <a:extLst>
              <a:ext uri="{FF2B5EF4-FFF2-40B4-BE49-F238E27FC236}">
                <a16:creationId xmlns:a16="http://schemas.microsoft.com/office/drawing/2014/main" id="{CFF3AF93-9270-2AF3-3F92-7A8271293B5C}"/>
              </a:ext>
            </a:extLst>
          </p:cNvPr>
          <p:cNvSpPr txBox="1">
            <a:spLocks noChangeArrowheads="1"/>
          </p:cNvSpPr>
          <p:nvPr/>
        </p:nvSpPr>
        <p:spPr bwMode="auto">
          <a:xfrm rot="19859595">
            <a:off x="4931080" y="4527342"/>
            <a:ext cx="3191639" cy="52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v-SE" sz="2940" b="1" dirty="0">
                <a:solidFill>
                  <a:srgbClr val="F59D1F"/>
                </a:solidFill>
              </a:rPr>
              <a:t>CREW-</a:t>
            </a:r>
            <a:r>
              <a:rPr lang="en-US" altLang="sv-SE" sz="2940" b="1" dirty="0" err="1">
                <a:solidFill>
                  <a:srgbClr val="F59D1F"/>
                </a:solidFill>
              </a:rPr>
              <a:t>metoden</a:t>
            </a:r>
            <a:endParaRPr lang="en-US" altLang="sv-SE" sz="2940" b="1" dirty="0">
              <a:solidFill>
                <a:srgbClr val="F59D1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v-SE" sz="2940" b="1" dirty="0">
              <a:solidFill>
                <a:srgbClr val="0066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Office 2013 – 2022">
  <a:themeElements>
    <a:clrScheme name="Tema Office 2013 –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Office 2013 –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Office 2013 –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664</TotalTime>
  <Words>365</Words>
  <Application>Microsoft Office PowerPoint</Application>
  <PresentationFormat>A3 (297 x 420 mm)</PresentationFormat>
  <Paragraphs>68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Office 2013 – 2022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Victoria Edman</dc:creator>
  <cp:lastModifiedBy>Victoria Edman</cp:lastModifiedBy>
  <cp:revision>14</cp:revision>
  <cp:lastPrinted>2024-04-12T13:48:45Z</cp:lastPrinted>
  <dcterms:created xsi:type="dcterms:W3CDTF">2022-12-02T09:09:15Z</dcterms:created>
  <dcterms:modified xsi:type="dcterms:W3CDTF">2025-02-12T18:24:22Z</dcterms:modified>
</cp:coreProperties>
</file>