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88" r:id="rId5"/>
    <p:sldId id="290" r:id="rId6"/>
    <p:sldId id="291" r:id="rId7"/>
    <p:sldId id="308" r:id="rId8"/>
    <p:sldId id="310" r:id="rId9"/>
    <p:sldId id="302" r:id="rId10"/>
    <p:sldId id="307" r:id="rId11"/>
    <p:sldId id="311" r:id="rId12"/>
    <p:sldId id="289" r:id="rId13"/>
    <p:sldId id="295" r:id="rId14"/>
    <p:sldId id="297" r:id="rId15"/>
    <p:sldId id="298" r:id="rId16"/>
    <p:sldId id="292" r:id="rId17"/>
    <p:sldId id="294" r:id="rId18"/>
    <p:sldId id="312" r:id="rId19"/>
    <p:sldId id="299" r:id="rId20"/>
    <p:sldId id="273" r:id="rId21"/>
    <p:sldId id="313" r:id="rId22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meå - en kommun som vill mer" id="{8095FB62-FD68-4584-B121-9D69DA7E2D24}">
          <p14:sldIdLst>
            <p14:sldId id="288"/>
            <p14:sldId id="290"/>
            <p14:sldId id="291"/>
            <p14:sldId id="308"/>
            <p14:sldId id="310"/>
            <p14:sldId id="302"/>
            <p14:sldId id="307"/>
            <p14:sldId id="311"/>
            <p14:sldId id="289"/>
            <p14:sldId id="295"/>
            <p14:sldId id="297"/>
            <p14:sldId id="298"/>
            <p14:sldId id="292"/>
            <p14:sldId id="294"/>
            <p14:sldId id="312"/>
            <p14:sldId id="299"/>
            <p14:sldId id="273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B10A62-CAE1-4B61-7544-54A7920D9964}" name="Nils Håkansson" initials="NH" userId="S::nils.hakansson@umea.se::0e1207ff-0e8d-4463-823d-fb7bb28bb8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4B1C2"/>
    <a:srgbClr val="F9C623"/>
    <a:srgbClr val="FFED00"/>
    <a:srgbClr val="D1E8FF"/>
    <a:srgbClr val="8CBE00"/>
    <a:srgbClr val="555555"/>
    <a:srgbClr val="00A01E"/>
    <a:srgbClr val="AFAFAF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676CF-95D2-4671-B329-454C0AC391C5}" v="3" dt="2025-01-20T11:18:53.8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71" autoAdjust="0"/>
  </p:normalViewPr>
  <p:slideViewPr>
    <p:cSldViewPr snapToGrid="0">
      <p:cViewPr varScale="1">
        <p:scale>
          <a:sx n="87" d="100"/>
          <a:sy n="87" d="100"/>
        </p:scale>
        <p:origin x="680" y="60"/>
      </p:cViewPr>
      <p:guideLst>
        <p:guide orient="horz" pos="1620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3F3A5-328E-469E-92B9-AB95BABC3824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91CBD-5959-4A4D-AA16-9FEAD0AF72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704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6557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8611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0208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948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9410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1720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573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45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1497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614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635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1960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321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0640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400"/>
              </a:spcAft>
            </a:pPr>
            <a:endParaRPr lang="sv-SE" sz="1200" dirty="0">
              <a:solidFill>
                <a:schemeClr val="bg1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550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01" y="1437625"/>
            <a:ext cx="5322588" cy="2201205"/>
          </a:xfrm>
          <a:prstGeom prst="rect">
            <a:avLst/>
          </a:prstGeom>
        </p:spPr>
      </p:pic>
      <p:sp>
        <p:nvSpPr>
          <p:cNvPr id="3" name="Rektangel 2"/>
          <p:cNvSpPr/>
          <p:nvPr userDrawn="1"/>
        </p:nvSpPr>
        <p:spPr>
          <a:xfrm>
            <a:off x="23690" y="4450594"/>
            <a:ext cx="1872208" cy="594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522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337021" y="251547"/>
            <a:ext cx="8323801" cy="517379"/>
          </a:xfrm>
        </p:spPr>
        <p:txBody>
          <a:bodyPr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sv-SE"/>
              <a:t>Klicka här för att ändra rubriken</a:t>
            </a:r>
          </a:p>
        </p:txBody>
      </p:sp>
      <p:sp>
        <p:nvSpPr>
          <p:cNvPr id="7" name="Platshållare för bild 2"/>
          <p:cNvSpPr>
            <a:spLocks noGrp="1"/>
          </p:cNvSpPr>
          <p:nvPr>
            <p:ph type="pic" idx="1"/>
          </p:nvPr>
        </p:nvSpPr>
        <p:spPr>
          <a:xfrm>
            <a:off x="456507" y="1472201"/>
            <a:ext cx="8219902" cy="26710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347419" y="891111"/>
            <a:ext cx="8308207" cy="467663"/>
          </a:xfr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82809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337022" y="256743"/>
            <a:ext cx="7812432" cy="425054"/>
          </a:xfrm>
        </p:spPr>
        <p:txBody>
          <a:bodyPr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sv-SE"/>
              <a:t>Klicka här för att ändra rubriken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350807" y="873747"/>
            <a:ext cx="3812232" cy="3240360"/>
          </a:xfr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16002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för att ändra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 hasCustomPrompt="1"/>
          </p:nvPr>
        </p:nvSpPr>
        <p:spPr>
          <a:xfrm>
            <a:off x="4716016" y="873747"/>
            <a:ext cx="3812232" cy="3240360"/>
          </a:xfr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16002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för att ändra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12166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41403" y="3136582"/>
            <a:ext cx="7812432" cy="495046"/>
          </a:xfrm>
        </p:spPr>
        <p:txBody>
          <a:bodyPr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sv-SE"/>
              <a:t>Klicka här för att ändra rubrik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61702" y="151637"/>
            <a:ext cx="7812432" cy="2916324"/>
          </a:xfr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351810" y="3723773"/>
            <a:ext cx="7812432" cy="4741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2507522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43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ktion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/>
          <p:cNvSpPr>
            <a:spLocks noGrp="1"/>
          </p:cNvSpPr>
          <p:nvPr>
            <p:ph type="title" hasCustomPrompt="1"/>
          </p:nvPr>
        </p:nvSpPr>
        <p:spPr>
          <a:xfrm>
            <a:off x="251520" y="2233831"/>
            <a:ext cx="8640960" cy="949977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5400" b="0"/>
            </a:lvl1pPr>
          </a:lstStyle>
          <a:p>
            <a:r>
              <a:rPr lang="sv-SE"/>
              <a:t>Introduktionsrubrik</a:t>
            </a:r>
          </a:p>
        </p:txBody>
      </p:sp>
    </p:spTree>
    <p:extLst>
      <p:ext uri="{BB962C8B-B14F-4D97-AF65-F5344CB8AC3E}">
        <p14:creationId xmlns:p14="http://schemas.microsoft.com/office/powerpoint/2010/main" val="56250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29123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27354" y="1044279"/>
            <a:ext cx="3491952" cy="166979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En beskrivande rubrik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8"/>
          <a:stretch/>
        </p:blipFill>
        <p:spPr>
          <a:xfrm>
            <a:off x="4570040" y="2912364"/>
            <a:ext cx="4570040" cy="138757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0" y="2912364"/>
            <a:ext cx="4570040" cy="1387578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378507" y="3111810"/>
            <a:ext cx="3918134" cy="108012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10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4966858" y="3111810"/>
            <a:ext cx="3730333" cy="108012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3017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2"/>
          <p:cNvSpPr>
            <a:spLocks noGrp="1"/>
          </p:cNvSpPr>
          <p:nvPr>
            <p:ph type="pic" idx="1"/>
          </p:nvPr>
        </p:nvSpPr>
        <p:spPr>
          <a:xfrm>
            <a:off x="4570040" y="0"/>
            <a:ext cx="4573960" cy="42999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32" r="10717" b="32976"/>
          <a:stretch/>
        </p:blipFill>
        <p:spPr>
          <a:xfrm>
            <a:off x="736" y="0"/>
            <a:ext cx="4569305" cy="257175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4101" y="945683"/>
            <a:ext cx="3491952" cy="846749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En beskrivande rubrik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2571750"/>
            <a:ext cx="4570040" cy="1728192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373312" y="2787773"/>
            <a:ext cx="3928524" cy="1301049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224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2999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3320" y="1616530"/>
            <a:ext cx="3702860" cy="10801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En beskrivande rubrik</a:t>
            </a:r>
          </a:p>
        </p:txBody>
      </p:sp>
    </p:spTree>
    <p:extLst>
      <p:ext uri="{BB962C8B-B14F-4D97-AF65-F5344CB8AC3E}">
        <p14:creationId xmlns:p14="http://schemas.microsoft.com/office/powerpoint/2010/main" val="189244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8863" r="10717" b="68677"/>
          <a:stretch/>
        </p:blipFill>
        <p:spPr>
          <a:xfrm>
            <a:off x="0" y="0"/>
            <a:ext cx="9138610" cy="95662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4100" y="249492"/>
            <a:ext cx="8099693" cy="486054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En beskrivande rubrik</a:t>
            </a:r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373312" y="1059582"/>
            <a:ext cx="3692152" cy="108012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6" name="Platshållare för bild 2"/>
          <p:cNvSpPr>
            <a:spLocks noGrp="1"/>
          </p:cNvSpPr>
          <p:nvPr>
            <p:ph type="pic" idx="1"/>
          </p:nvPr>
        </p:nvSpPr>
        <p:spPr>
          <a:xfrm>
            <a:off x="5004048" y="1059582"/>
            <a:ext cx="3384376" cy="3240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39873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348580" y="899187"/>
            <a:ext cx="7812432" cy="603647"/>
          </a:xfr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texten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331827" y="241157"/>
            <a:ext cx="7812432" cy="662857"/>
          </a:xfrm>
        </p:spPr>
        <p:txBody>
          <a:bodyPr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sv-SE"/>
              <a:t>Klicka här för att ändra rubriken</a:t>
            </a:r>
          </a:p>
        </p:txBody>
      </p:sp>
    </p:spTree>
    <p:extLst>
      <p:ext uri="{BB962C8B-B14F-4D97-AF65-F5344CB8AC3E}">
        <p14:creationId xmlns:p14="http://schemas.microsoft.com/office/powerpoint/2010/main" val="264842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text med 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344790" y="904052"/>
            <a:ext cx="7816222" cy="603647"/>
          </a:xfr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texten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328037" y="241158"/>
            <a:ext cx="7816221" cy="603648"/>
          </a:xfrm>
        </p:spPr>
        <p:txBody>
          <a:bodyPr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sv-SE"/>
              <a:t>Klicka här för att ändra rubriken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266CD5E-7263-42D8-A4D8-17CBE060D8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56" y="1883094"/>
            <a:ext cx="1958984" cy="195898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ABA2D7E-24E1-4433-A42D-82F7FA0969C3}"/>
              </a:ext>
            </a:extLst>
          </p:cNvPr>
          <p:cNvSpPr txBox="1"/>
          <p:nvPr userDrawn="1"/>
        </p:nvSpPr>
        <p:spPr>
          <a:xfrm rot="-660000">
            <a:off x="7030143" y="2426882"/>
            <a:ext cx="1593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sv-SE" sz="3200" b="1" i="1" u="none" strike="noStrike" kern="1200" baseline="300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Lorem</a:t>
            </a:r>
            <a:br>
              <a:rPr lang="sv-SE" sz="3200" b="1" i="1" u="none" strike="noStrike" kern="1200" baseline="3000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sv-SE" sz="3200" b="1" i="1" u="none" strike="noStrike" kern="1200" baseline="300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adipisicing</a:t>
            </a:r>
            <a:br>
              <a:rPr lang="sv-SE" sz="3200" b="1" i="1" u="none" strike="noStrike" kern="1200" baseline="3000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sv-SE" sz="3200" b="1" i="1" u="none" strike="noStrike" kern="1200" baseline="300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amet</a:t>
            </a:r>
            <a:br>
              <a:rPr lang="sv-SE" sz="1800" b="1" i="1" u="none" strike="noStrike" kern="1200" baseline="300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249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/>
          <p:cNvSpPr>
            <a:spLocks noGrp="1"/>
          </p:cNvSpPr>
          <p:nvPr>
            <p:ph type="title" hasCustomPrompt="1"/>
          </p:nvPr>
        </p:nvSpPr>
        <p:spPr>
          <a:xfrm>
            <a:off x="337022" y="406300"/>
            <a:ext cx="7812432" cy="425054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sv-SE"/>
              <a:t>Klicka här för att ändra rubriken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352605" y="891183"/>
            <a:ext cx="7812433" cy="3456384"/>
          </a:xfrm>
        </p:spPr>
        <p:txBody>
          <a:bodyPr/>
          <a:lstStyle>
            <a:lvl1pPr marL="0" indent="0">
              <a:buNone/>
              <a:defRPr sz="1800" b="0"/>
            </a:lvl1pPr>
            <a:lvl2pPr marL="742950" indent="-2857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/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400"/>
            </a:lvl3pPr>
            <a:lvl4pPr marL="16002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82880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343110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2474" y="251548"/>
            <a:ext cx="8013576" cy="7148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/>
              <a:t>Klicka här för att ändra 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52578" y="1007522"/>
            <a:ext cx="8003232" cy="3078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7F6FA0B-B1DF-4FFD-BC93-048BB07B2D9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409" y="4502440"/>
            <a:ext cx="996686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7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50" r:id="rId3"/>
    <p:sldLayoutId id="2147483664" r:id="rId4"/>
    <p:sldLayoutId id="2147483670" r:id="rId5"/>
    <p:sldLayoutId id="2147483671" r:id="rId6"/>
    <p:sldLayoutId id="2147483649" r:id="rId7"/>
    <p:sldLayoutId id="2147483673" r:id="rId8"/>
    <p:sldLayoutId id="2147483668" r:id="rId9"/>
    <p:sldLayoutId id="2147483666" r:id="rId10"/>
    <p:sldLayoutId id="2147483669" r:id="rId11"/>
    <p:sldLayoutId id="2147483657" r:id="rId12"/>
    <p:sldLayoutId id="2147483655" r:id="rId13"/>
  </p:sldLayoutIdLst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200" b="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rgbClr val="555555"/>
          </a:solidFill>
          <a:latin typeface="+mj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rgbClr val="555555"/>
          </a:solidFill>
          <a:latin typeface="+mj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rgbClr val="555555"/>
          </a:solidFill>
          <a:latin typeface="+mj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555555"/>
          </a:solidFill>
          <a:latin typeface="+mj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200" kern="1200">
          <a:solidFill>
            <a:srgbClr val="555555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staty, dinosaurie, röd, utomhus&#10;&#10;Automatiskt genererad beskrivning">
            <a:extLst>
              <a:ext uri="{FF2B5EF4-FFF2-40B4-BE49-F238E27FC236}">
                <a16:creationId xmlns:a16="http://schemas.microsoft.com/office/drawing/2014/main" id="{F28FF980-FE83-72BA-AB65-C17716700A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14572"/>
          <a:stretch/>
        </p:blipFill>
        <p:spPr/>
      </p:pic>
      <p:sp>
        <p:nvSpPr>
          <p:cNvPr id="8" name="Rubrik 7">
            <a:extLst>
              <a:ext uri="{FF2B5EF4-FFF2-40B4-BE49-F238E27FC236}">
                <a16:creationId xmlns:a16="http://schemas.microsoft.com/office/drawing/2014/main" id="{DB404396-5765-D732-81D3-88B330255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1" y="270932"/>
            <a:ext cx="3491952" cy="219625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Umeå is a progressive and growing municipality that strives to be a leader in northern Europe.</a:t>
            </a:r>
            <a:endParaRPr lang="sv-SE" sz="2400" dirty="0">
              <a:latin typeface="+mn-lt"/>
            </a:endParaRP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3EAC7D2-B124-2C3D-FCB6-BC9BF4397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1600" kern="100" dirty="0">
                <a:effectLst/>
                <a:latin typeface="+mn-lt"/>
                <a:ea typeface="Aptos" panose="020B0004020202020204" pitchFamily="34" charset="0"/>
                <a:cs typeface="Times New Roman"/>
              </a:rPr>
              <a:t>With a focus on sustainable development, innovation and equality, we continue to be an inclusive city and welcomes everyone who wants to live here.</a:t>
            </a:r>
            <a:endParaRPr lang="sv-SE" sz="1400" dirty="0">
              <a:latin typeface="+mn-lt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2C0D80B-3C59-26EF-6C6B-1ABAD7EC9AD9}"/>
              </a:ext>
            </a:extLst>
          </p:cNvPr>
          <p:cNvSpPr txBox="1"/>
          <p:nvPr/>
        </p:nvSpPr>
        <p:spPr>
          <a:xfrm>
            <a:off x="373312" y="4872568"/>
            <a:ext cx="1654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err="1"/>
              <a:t>Updated</a:t>
            </a:r>
            <a:r>
              <a:rPr lang="sv-SE" sz="1100" dirty="0"/>
              <a:t> </a:t>
            </a:r>
            <a:r>
              <a:rPr lang="sv-SE" sz="1100" dirty="0" err="1"/>
              <a:t>January</a:t>
            </a:r>
            <a:r>
              <a:rPr lang="sv-SE" sz="1100" dirty="0"/>
              <a:t> 15 2025</a:t>
            </a:r>
          </a:p>
        </p:txBody>
      </p:sp>
    </p:spTree>
    <p:extLst>
      <p:ext uri="{BB962C8B-B14F-4D97-AF65-F5344CB8AC3E}">
        <p14:creationId xmlns:p14="http://schemas.microsoft.com/office/powerpoint/2010/main" val="2067966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1A74F97-57D4-13F9-88FF-DD7395CB9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9F8728-F280-9CAB-5EC5-4768A4F72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Umeå is a leading cultural city with a strong DIY-tradition. Culture has its natural place in Umeå.</a:t>
            </a:r>
            <a:endParaRPr lang="sv-SE" sz="1600" dirty="0">
              <a:solidFill>
                <a:schemeClr val="tx1"/>
              </a:solidFill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9FAEED2-CE9B-F8A4-F35E-6F912377040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cs typeface="Arial"/>
              </a:rPr>
              <a:t>We know that culture provides perspectives, opens doors and connects people across cultures and ages. </a:t>
            </a:r>
            <a:endParaRPr lang="sv-SE" sz="1600" dirty="0">
              <a:cs typeface="Arial"/>
            </a:endParaRPr>
          </a:p>
        </p:txBody>
      </p:sp>
      <p:pic>
        <p:nvPicPr>
          <p:cNvPr id="8" name="Platshållare för bild 7" descr="En bild som visar musik, konsert, himmel, Musikplats">
            <a:extLst>
              <a:ext uri="{FF2B5EF4-FFF2-40B4-BE49-F238E27FC236}">
                <a16:creationId xmlns:a16="http://schemas.microsoft.com/office/drawing/2014/main" id="{5E104EFD-109E-D8CB-82F9-2F4CF1F240A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4" b="261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220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C9AEAA-8DC1-9C0D-7530-2FB04AD42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en-US" sz="1600" dirty="0"/>
              <a:t>Umeå is one of Sweden's leading sport municipalities and consistently ranks high in national rankings. </a:t>
            </a:r>
            <a:endParaRPr lang="sv-SE" sz="1600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C2A7CE1-FB6D-BBFC-C079-8CCDCCB2011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cs typeface="Arial"/>
              </a:rPr>
              <a:t>Our 241 sports associations engage, build community, and contribute to </a:t>
            </a:r>
            <a:r>
              <a:rPr lang="en-US" sz="1600" dirty="0" err="1">
                <a:cs typeface="Arial"/>
              </a:rPr>
              <a:t>Umeå's</a:t>
            </a:r>
            <a:r>
              <a:rPr lang="en-US" sz="1600" dirty="0">
                <a:cs typeface="Arial"/>
              </a:rPr>
              <a:t> continued safe and secure growth.</a:t>
            </a:r>
            <a:endParaRPr lang="sv-SE" sz="1600" dirty="0">
              <a:cs typeface="Arial"/>
            </a:endParaRPr>
          </a:p>
        </p:txBody>
      </p:sp>
      <p:pic>
        <p:nvPicPr>
          <p:cNvPr id="12" name="Platshållare för bild 11" descr="En bild som visar skridskoåkning, stadium, arena, hockey">
            <a:extLst>
              <a:ext uri="{FF2B5EF4-FFF2-40B4-BE49-F238E27FC236}">
                <a16:creationId xmlns:a16="http://schemas.microsoft.com/office/drawing/2014/main" id="{C21E65BB-F5DE-FB3E-9500-4A49BC9FB78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2" b="170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7905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8DB781-7313-DE4C-D3D7-9E1C51A2A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F5019D-5A81-E016-1E14-DAB7EEF0D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en-US" sz="1600" dirty="0"/>
              <a:t>Umeå is northern Sweden's largest meeting and event city. </a:t>
            </a:r>
            <a:r>
              <a:rPr lang="sv-SE" sz="1600" dirty="0" err="1"/>
              <a:t>Hundreds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meetings </a:t>
            </a:r>
            <a:r>
              <a:rPr lang="sv-SE" sz="1600" dirty="0" err="1"/>
              <a:t>give</a:t>
            </a:r>
            <a:r>
              <a:rPr lang="sv-SE" sz="1600" dirty="0"/>
              <a:t> new </a:t>
            </a:r>
            <a:r>
              <a:rPr lang="sv-SE" sz="1600" dirty="0" err="1"/>
              <a:t>perspectives</a:t>
            </a:r>
            <a:r>
              <a:rPr lang="sv-SE" sz="1600" dirty="0"/>
              <a:t> </a:t>
            </a:r>
            <a:r>
              <a:rPr lang="sv-SE" sz="1600" dirty="0" err="1"/>
              <a:t>each</a:t>
            </a:r>
            <a:r>
              <a:rPr lang="sv-SE" sz="1600" dirty="0"/>
              <a:t> </a:t>
            </a:r>
            <a:r>
              <a:rPr lang="sv-SE" sz="1600" dirty="0" err="1"/>
              <a:t>year</a:t>
            </a:r>
            <a:r>
              <a:rPr lang="sv-SE" sz="1600" dirty="0"/>
              <a:t>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D3E114F-9415-095B-F224-D106268DB20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en-US" sz="1600" dirty="0"/>
              <a:t>Rally World Championship, Jazz Festival, </a:t>
            </a:r>
            <a:r>
              <a:rPr lang="en-US" sz="1600" dirty="0" err="1"/>
              <a:t>Littfest</a:t>
            </a:r>
            <a:r>
              <a:rPr lang="en-US" sz="1600" dirty="0"/>
              <a:t>, Umeå Football Festival, </a:t>
            </a:r>
            <a:r>
              <a:rPr lang="en-US" sz="1600" dirty="0" err="1"/>
              <a:t>Brännbollsyran</a:t>
            </a:r>
            <a:r>
              <a:rPr lang="en-US" sz="1600" dirty="0"/>
              <a:t>, House of Metal and more!</a:t>
            </a:r>
            <a:endParaRPr lang="sv-SE" sz="1600" dirty="0"/>
          </a:p>
        </p:txBody>
      </p:sp>
      <p:pic>
        <p:nvPicPr>
          <p:cNvPr id="21" name="Platshållare för bild 20" descr="En bild som visar himmel, publik, konsert, Magenta">
            <a:extLst>
              <a:ext uri="{FF2B5EF4-FFF2-40B4-BE49-F238E27FC236}">
                <a16:creationId xmlns:a16="http://schemas.microsoft.com/office/drawing/2014/main" id="{A15963E2-B9FE-1E86-70C1-F60E9B97AB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4" b="261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131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En bild som visar däggdjur, himmel, ko, utomhus&#10;&#10;Automatiskt genererad beskrivning">
            <a:extLst>
              <a:ext uri="{FF2B5EF4-FFF2-40B4-BE49-F238E27FC236}">
                <a16:creationId xmlns:a16="http://schemas.microsoft.com/office/drawing/2014/main" id="{D6D1188D-DB01-B96B-29C6-D1A50B94DF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98"/>
          <a:stretch/>
        </p:blipFill>
        <p:spPr>
          <a:xfrm>
            <a:off x="20" y="10"/>
            <a:ext cx="9143980" cy="2912354"/>
          </a:xfrm>
          <a:prstGeom prst="rect">
            <a:avLst/>
          </a:prstGeo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4716A38-19DC-9845-5E7C-A6966BFF5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6" y="3057804"/>
            <a:ext cx="4091081" cy="1188132"/>
          </a:xfrm>
        </p:spPr>
        <p:txBody>
          <a:bodyPr/>
          <a:lstStyle/>
          <a:p>
            <a:r>
              <a:rPr lang="en-US" sz="1600" dirty="0" err="1"/>
              <a:t>Ubmeje</a:t>
            </a:r>
            <a:r>
              <a:rPr lang="en-US" sz="1600" dirty="0"/>
              <a:t>, Umeå </a:t>
            </a:r>
            <a:r>
              <a:rPr lang="en-US" sz="1600"/>
              <a:t>in </a:t>
            </a:r>
            <a:r>
              <a:rPr lang="en-US" sz="1600" dirty="0"/>
              <a:t>S</a:t>
            </a:r>
            <a:r>
              <a:rPr lang="en-US" sz="1600"/>
              <a:t>ami </a:t>
            </a:r>
            <a:r>
              <a:rPr lang="en-US" sz="1600" dirty="0"/>
              <a:t>language, is a natural part of Sápmi. </a:t>
            </a:r>
            <a:r>
              <a:rPr lang="en-US" sz="1600" dirty="0" err="1"/>
              <a:t>Ubmeje</a:t>
            </a:r>
            <a:r>
              <a:rPr lang="en-US" sz="1600" dirty="0"/>
              <a:t> has been reindeer grazing land for several hundred years. </a:t>
            </a:r>
            <a:endParaRPr lang="sv-SE" sz="1600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B3D53C4-FE43-DE93-84C7-F90C0AECA09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en-US" sz="1600" dirty="0"/>
              <a:t>Umeå municipality is an administrative area for three minority languages; Finnish, </a:t>
            </a:r>
            <a:r>
              <a:rPr lang="en-US" sz="1600" dirty="0" err="1"/>
              <a:t>Meänkieli</a:t>
            </a:r>
            <a:r>
              <a:rPr lang="en-US" sz="1600" dirty="0"/>
              <a:t> and Sami.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993602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utomhus, himmel, moln, vatten&#10;&#10;Automatiskt genererad beskrivning">
            <a:extLst>
              <a:ext uri="{FF2B5EF4-FFF2-40B4-BE49-F238E27FC236}">
                <a16:creationId xmlns:a16="http://schemas.microsoft.com/office/drawing/2014/main" id="{6350667A-FAD2-1EBB-F741-8A073113EF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52" b="9386"/>
          <a:stretch/>
        </p:blipFill>
        <p:spPr>
          <a:xfrm>
            <a:off x="0" y="0"/>
            <a:ext cx="9144000" cy="291236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B039DA-A887-41C7-1DA4-CF9FC59D0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en-US" sz="1600" dirty="0"/>
              <a:t>Our location makes Umeå a natural hub for infrastructure and logistics in all directions. One of the best in Sweden.</a:t>
            </a:r>
            <a:endParaRPr lang="sv-SE" sz="1600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B450B63-79AF-3BA3-4094-B836DB7E25D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en-US" sz="1600" dirty="0"/>
              <a:t>Umeå has a large airport, train connections, a ferry to Vaasa, and great road connections (E4/E12).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915124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126E8F-3514-FB10-E515-E00466BA9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06F2DFF-8715-04C7-A8E9-B94892C6E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ea typeface="Calibri"/>
                <a:cs typeface="Arial"/>
              </a:rPr>
              <a:t>Umeå is growing. In five years, more job opportunities have been created through 8,800 new jobs and 800 new employers. </a:t>
            </a:r>
            <a:endParaRPr lang="sv-SE" sz="1600" dirty="0">
              <a:ea typeface="Calibri"/>
              <a:cs typeface="Arial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656EC30-3BCE-74FD-26D8-1F65F7A2C03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en-US" sz="1600" dirty="0"/>
              <a:t>We continue to build for the future and make room for future neighbors. The goal is to complete 2,000 homes every year.</a:t>
            </a:r>
            <a:endParaRPr lang="sv-SE" sz="1600" dirty="0"/>
          </a:p>
        </p:txBody>
      </p:sp>
      <p:pic>
        <p:nvPicPr>
          <p:cNvPr id="11" name="Platshållare för bild 10" descr="En bild som visar utomhus, himmel, moln, vatten&#10;&#10;Automatiskt genererad beskrivning">
            <a:extLst>
              <a:ext uri="{FF2B5EF4-FFF2-40B4-BE49-F238E27FC236}">
                <a16:creationId xmlns:a16="http://schemas.microsoft.com/office/drawing/2014/main" id="{B4E53DF1-81A5-C4FF-F755-F39AD18C62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" t="22593" r="-667" b="34931"/>
          <a:stretch/>
        </p:blipFill>
        <p:spPr>
          <a:xfrm>
            <a:off x="0" y="-24963"/>
            <a:ext cx="9222378" cy="2937327"/>
          </a:xfrm>
        </p:spPr>
      </p:pic>
    </p:spTree>
    <p:extLst>
      <p:ext uri="{BB962C8B-B14F-4D97-AF65-F5344CB8AC3E}">
        <p14:creationId xmlns:p14="http://schemas.microsoft.com/office/powerpoint/2010/main" val="2840434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scen, inomhus, person, person&#10;&#10;Automatiskt genererad beskrivning">
            <a:extLst>
              <a:ext uri="{FF2B5EF4-FFF2-40B4-BE49-F238E27FC236}">
                <a16:creationId xmlns:a16="http://schemas.microsoft.com/office/drawing/2014/main" id="{15505C85-3C9D-403B-13E5-B28E41F497D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89" b="7925"/>
          <a:stretch/>
        </p:blipFill>
        <p:spPr>
          <a:xfrm>
            <a:off x="0" y="0"/>
            <a:ext cx="9144000" cy="291236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8F006B-73F7-5577-31F7-598B3F2C3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cs typeface="Arial"/>
              </a:rPr>
              <a:t>Umeå municipality is northern Sweden's largest employer and will recruit 1,000 new colleagues annually over the next decade. </a:t>
            </a:r>
            <a:endParaRPr lang="sv-SE" sz="1600" dirty="0">
              <a:cs typeface="Arial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77FBB7E-B793-3318-B775-5AFF2999BFD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en-US" sz="1600" dirty="0"/>
              <a:t>Over 13,000 brave, sharp, safe, and proud employees make important contributions every day. 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769757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B7B29A-E73D-89DF-CA2C-5B7BE6321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5C12535-3981-0266-1BAA-1831E288A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en-US" sz="1600" dirty="0"/>
              <a:t>Leading universities strengthen Umeå and give new perspectives in various fields, including Nobel Prize-winning research. </a:t>
            </a:r>
            <a:endParaRPr lang="sv-SE" sz="1600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BB1FD7A-4F57-E6D5-18AC-787E8B4F42A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en-US" sz="1600" dirty="0"/>
              <a:t>39,000 students choose to study in Umeå. Many of them stay and contribute to our and their own development.</a:t>
            </a:r>
            <a:endParaRPr lang="sv-SE" sz="1600" dirty="0"/>
          </a:p>
        </p:txBody>
      </p:sp>
      <p:pic>
        <p:nvPicPr>
          <p:cNvPr id="7" name="Platshållare för bild 6" descr="En bild som visar klädsel, person, person, personer&#10;&#10;Automatiskt genererad beskrivning">
            <a:extLst>
              <a:ext uri="{FF2B5EF4-FFF2-40B4-BE49-F238E27FC236}">
                <a16:creationId xmlns:a16="http://schemas.microsoft.com/office/drawing/2014/main" id="{0C3F38D9-D555-5817-9F1F-2A6362E526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2" b="16612"/>
          <a:stretch>
            <a:fillRect/>
          </a:stretch>
        </p:blipFill>
        <p:spPr>
          <a:xfrm>
            <a:off x="0" y="0"/>
            <a:ext cx="9144000" cy="29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8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9296854-2BF0-8D5F-443C-5159F028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EAFD31C-1E98-1D90-9728-431C0A6BB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2998398"/>
            <a:ext cx="3918134" cy="130694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With a focus on sustainable development, innovation and inclusion</a:t>
            </a:r>
            <a:r>
              <a:rPr lang="en-US" sz="16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Umeå continues to be an attractive and equal place for both residents and businesses. </a:t>
            </a:r>
            <a:endParaRPr lang="sv-SE" sz="1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CE12F4A-CA21-3440-4129-B95F27509C1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2998398"/>
            <a:ext cx="3730333" cy="1306945"/>
          </a:xfrm>
        </p:spPr>
        <p:txBody>
          <a:bodyPr/>
          <a:lstStyle/>
          <a:p>
            <a:r>
              <a:rPr lang="en-US" sz="1600" dirty="0"/>
              <a:t>Maybe also for you? Please visit umea.se, where you can read more and be guided further.</a:t>
            </a:r>
            <a:endParaRPr lang="sv-SE" sz="1600" dirty="0"/>
          </a:p>
        </p:txBody>
      </p:sp>
      <p:pic>
        <p:nvPicPr>
          <p:cNvPr id="19" name="Platshållare för bild 18" descr="En bild som visar utomhus, vatten, himmel, reflektion&#10;&#10;Automatiskt genererad beskrivning">
            <a:extLst>
              <a:ext uri="{FF2B5EF4-FFF2-40B4-BE49-F238E27FC236}">
                <a16:creationId xmlns:a16="http://schemas.microsoft.com/office/drawing/2014/main" id="{CCDB4D1C-8899-2EA6-146C-174873F545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2" b="200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417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byggnad, Cykelhjul, tunnelbana, gata&#10;&#10;Automatiskt genererad beskrivning">
            <a:extLst>
              <a:ext uri="{FF2B5EF4-FFF2-40B4-BE49-F238E27FC236}">
                <a16:creationId xmlns:a16="http://schemas.microsoft.com/office/drawing/2014/main" id="{CC1D6D23-CFA1-39E3-0D6C-F6696CDA8C3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4" b="26114"/>
          <a:stretch>
            <a:fillRect/>
          </a:stretch>
        </p:blipFill>
        <p:spPr/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AE4F857-39A4-7E62-BC17-A1D2B21CD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6" y="3006436"/>
            <a:ext cx="3918134" cy="1188132"/>
          </a:xfrm>
        </p:spPr>
        <p:txBody>
          <a:bodyPr/>
          <a:lstStyle/>
          <a:p>
            <a:r>
              <a:rPr lang="en-US" sz="1600" dirty="0"/>
              <a:t>In Umeå equality and sustainability are fundamental blocks as we develop the city towards our vision.</a:t>
            </a:r>
            <a:endParaRPr lang="sv-SE" sz="1600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5C38F3A-E18C-F7DE-F173-8AB0643D4EE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847362" y="3006436"/>
            <a:ext cx="3730333" cy="1188132"/>
          </a:xfrm>
        </p:spPr>
        <p:txBody>
          <a:bodyPr/>
          <a:lstStyle/>
          <a:p>
            <a:r>
              <a:rPr lang="en-US" sz="1600" dirty="0"/>
              <a:t>In 2023 an ambitious climate roadmap was adopted, stating that the municipality should be climate neutral by 2040.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735051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F3C21B9-2ED1-4581-E59B-6DCD47AF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7113AD-2AAC-FCE1-C8A6-3FF31BF55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en-US" sz="1600" dirty="0"/>
              <a:t>Umeå is growing fast – and has been since the 1970’s. Our vision is to have at least 200,000 inhabitants by 2050. </a:t>
            </a:r>
            <a:endParaRPr lang="sv-SE" sz="1600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F88032F-485B-B577-169B-EB327F3D5FC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918134" cy="1188132"/>
          </a:xfrm>
        </p:spPr>
        <p:txBody>
          <a:bodyPr/>
          <a:lstStyle/>
          <a:p>
            <a:r>
              <a:rPr lang="en-US" sz="1600" dirty="0"/>
              <a:t>Today over 136,000 people from all corners of the world live in our municipality.</a:t>
            </a:r>
            <a:endParaRPr lang="sv-SE" sz="1600" dirty="0"/>
          </a:p>
        </p:txBody>
      </p:sp>
      <p:pic>
        <p:nvPicPr>
          <p:cNvPr id="11" name="Platshållare för bild 10" descr="En bild som visar Stadsdesign, Bostadsområde, utomhus, hus&#10;&#10;Automatiskt genererad beskrivning">
            <a:extLst>
              <a:ext uri="{FF2B5EF4-FFF2-40B4-BE49-F238E27FC236}">
                <a16:creationId xmlns:a16="http://schemas.microsoft.com/office/drawing/2014/main" id="{1252DA64-F979-D0FD-59B9-9CDF929538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b="198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584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38CB9AA-4801-9075-DD4D-5D43CD881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48F8BE-E550-97A2-5811-BF8E18A04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en-US" sz="1600" dirty="0"/>
              <a:t>Umeå is Sweden's best municipality to live and reside in, according to an independent survey in 2024. </a:t>
            </a:r>
            <a:endParaRPr lang="sv-SE" sz="1600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7A30AED-F1A2-AC6D-414C-F49F28A3C9B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en-US" sz="1600" dirty="0"/>
              <a:t>The survey is based on factors such as education, healthcare, jobs, infrastructure, and safety. </a:t>
            </a:r>
            <a:endParaRPr lang="sv-SE" sz="1600" dirty="0"/>
          </a:p>
        </p:txBody>
      </p:sp>
      <p:pic>
        <p:nvPicPr>
          <p:cNvPr id="6" name="Platshållare för bild 5" descr="En bild som visar utomhus, gräs, gräsmatta, person&#10;&#10;Automatiskt genererad beskrivning">
            <a:extLst>
              <a:ext uri="{FF2B5EF4-FFF2-40B4-BE49-F238E27FC236}">
                <a16:creationId xmlns:a16="http://schemas.microsoft.com/office/drawing/2014/main" id="{EF256FED-3286-0129-7DE8-04ED632647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6" b="2018"/>
          <a:stretch/>
        </p:blipFill>
        <p:spPr>
          <a:xfrm>
            <a:off x="0" y="0"/>
            <a:ext cx="9144000" cy="29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6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utomhus, himmel, vatten, byggnad&#10;&#10;Automatiskt genererad beskrivning">
            <a:extLst>
              <a:ext uri="{FF2B5EF4-FFF2-40B4-BE49-F238E27FC236}">
                <a16:creationId xmlns:a16="http://schemas.microsoft.com/office/drawing/2014/main" id="{33AD494C-5AC5-0B2E-EFD4-6BEB3ACF40D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6" b="33009"/>
          <a:stretch/>
        </p:blipFill>
        <p:spPr>
          <a:xfrm>
            <a:off x="20" y="10"/>
            <a:ext cx="9143980" cy="2912354"/>
          </a:xfrm>
          <a:noFill/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0E8262-10F5-AEB7-190F-3F0F2F51E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>
            <a:normAutofit/>
          </a:bodyPr>
          <a:lstStyle/>
          <a:p>
            <a:r>
              <a:rPr lang="en-US" sz="1600" dirty="0"/>
              <a:t>Umeå is northern Sweden's fastest sustainably growing region. </a:t>
            </a:r>
            <a:endParaRPr lang="sv-SE" sz="160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E3A82D7-EDCB-21A2-D11B-46FFAE5A948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en-US" sz="1600" dirty="0"/>
              <a:t>We attract young people, contributing to strong population growth.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68256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E1947F4-6931-EF34-8FBA-8A3A5E67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FD7D986-742E-99EC-3303-638EC0626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en-US" sz="1600" dirty="0"/>
              <a:t>Umeå is one of Sweden's strongest growing real estate markets. We are leading in our part of the country. </a:t>
            </a:r>
            <a:endParaRPr lang="sv-SE" sz="1600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AA0164-1801-8533-5DEF-AFA720AB7A9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 err="1">
                <a:cs typeface="Arial"/>
              </a:rPr>
              <a:t>Newsec</a:t>
            </a:r>
            <a:r>
              <a:rPr lang="en-US" sz="1600" dirty="0">
                <a:cs typeface="Arial"/>
              </a:rPr>
              <a:t> ranks Umeå at 6th place when real estate markets in Sweden's largest municipalities are compared.</a:t>
            </a:r>
            <a:endParaRPr lang="sv-SE" sz="1600" dirty="0">
              <a:cs typeface="Arial"/>
            </a:endParaRPr>
          </a:p>
        </p:txBody>
      </p:sp>
      <p:pic>
        <p:nvPicPr>
          <p:cNvPr id="13" name="Platshållare för bild 12" descr="En bild som visar himmel, utomhus, klädsel, person&#10;&#10;Automatiskt genererad beskrivning">
            <a:extLst>
              <a:ext uri="{FF2B5EF4-FFF2-40B4-BE49-F238E27FC236}">
                <a16:creationId xmlns:a16="http://schemas.microsoft.com/office/drawing/2014/main" id="{420DA3CA-5917-9706-569C-75C9C3E2F0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2" b="260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999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50BD7B0-68B5-BFB4-E32E-E295687A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BYT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01D34A-1531-6D81-C1AE-58ADDC04F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en-US" sz="1600" dirty="0"/>
              <a:t>Umeå is an equality role model. Our strategic work for equal rights continues to inspire others to follow. </a:t>
            </a:r>
            <a:endParaRPr lang="sv-SE" sz="1600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7EFF38A-09D0-1850-53FE-7C65AABF153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en-US" sz="1600" dirty="0"/>
              <a:t>In 2024 a global magazine called Umeå “the most feminist city in the world” – well we are probably one of them. </a:t>
            </a:r>
            <a:endParaRPr lang="sv-SE" sz="1600" dirty="0"/>
          </a:p>
        </p:txBody>
      </p:sp>
      <p:pic>
        <p:nvPicPr>
          <p:cNvPr id="8" name="Platshållare för bild 7" descr="En bild som visar person, Människoansikte, klädsel, inomhus&#10;&#10;Automatiskt genererad beskrivning">
            <a:extLst>
              <a:ext uri="{FF2B5EF4-FFF2-40B4-BE49-F238E27FC236}">
                <a16:creationId xmlns:a16="http://schemas.microsoft.com/office/drawing/2014/main" id="{7070E257-A219-229D-5E72-B0AC2A5B85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2" b="260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609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A728063-5623-9726-B48D-DB9F7CC19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CA9913-30ED-AF18-7090-F28EBD3F9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6" y="3057804"/>
            <a:ext cx="4034467" cy="1188132"/>
          </a:xfrm>
        </p:spPr>
        <p:txBody>
          <a:bodyPr/>
          <a:lstStyle/>
          <a:p>
            <a:r>
              <a:rPr lang="en-US" sz="1600" dirty="0"/>
              <a:t>Umeå is both country and city. The central parts grow densely and at the same time, every third inhabitant lives outside the city.</a:t>
            </a:r>
            <a:endParaRPr lang="sv-SE" sz="1600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0A73572-CCD7-1CAA-F130-F2A8D35816C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en-US" sz="1600" dirty="0"/>
              <a:t>Close to 90 percent of homes in Umeå are built where bicycle or bus are the easiest ways to get to work and study.</a:t>
            </a:r>
            <a:endParaRPr lang="sv-SE" sz="1600" dirty="0"/>
          </a:p>
        </p:txBody>
      </p:sp>
      <p:pic>
        <p:nvPicPr>
          <p:cNvPr id="9" name="Platshållare för bild 8" descr="En bild som visar utomhus, himmel, vatten, träd&#10;&#10;Automatiskt genererad beskrivning">
            <a:extLst>
              <a:ext uri="{FF2B5EF4-FFF2-40B4-BE49-F238E27FC236}">
                <a16:creationId xmlns:a16="http://schemas.microsoft.com/office/drawing/2014/main" id="{D1A2F2C5-1090-EFBC-789A-3DD72E5694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4" b="261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5823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67F2A8F-CCAD-DFA7-092E-678C92296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sz="280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A8A39F2-87BD-BD6E-D1AD-66CC5A073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en-US" sz="1600" dirty="0"/>
              <a:t>Umeå is a community and cultural municipality where engagement is as natural as the water that connects the city. </a:t>
            </a:r>
            <a:endParaRPr lang="sv-SE" sz="16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AFAE694-0936-A9BB-DFBE-49009FCBF7D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cs typeface="Arial"/>
              </a:rPr>
              <a:t>Every year, we allocate over 32 million SEK to our associations. This makes Umeå an active and safe municipality.</a:t>
            </a:r>
            <a:endParaRPr lang="sv-SE" dirty="0"/>
          </a:p>
        </p:txBody>
      </p:sp>
      <p:pic>
        <p:nvPicPr>
          <p:cNvPr id="12" name="Platshållare för bild 11" descr="En bild som visar konsert, musik, scen, underhållning&#10;&#10;Automatiskt genererad beskrivning">
            <a:extLst>
              <a:ext uri="{FF2B5EF4-FFF2-40B4-BE49-F238E27FC236}">
                <a16:creationId xmlns:a16="http://schemas.microsoft.com/office/drawing/2014/main" id="{E3DF4C23-365C-A879-CA00-9C0EAEA27BF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2" b="287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141636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mall">
  <a:themeElements>
    <a:clrScheme name="Umeå kommun">
      <a:dk1>
        <a:srgbClr val="555555"/>
      </a:dk1>
      <a:lt1>
        <a:srgbClr val="FFFFFF"/>
      </a:lt1>
      <a:dk2>
        <a:srgbClr val="AFAFAF"/>
      </a:dk2>
      <a:lt2>
        <a:srgbClr val="F0F0F0"/>
      </a:lt2>
      <a:accent1>
        <a:srgbClr val="00A01E"/>
      </a:accent1>
      <a:accent2>
        <a:srgbClr val="D1E8FF"/>
      </a:accent2>
      <a:accent3>
        <a:srgbClr val="E3B1C2"/>
      </a:accent3>
      <a:accent4>
        <a:srgbClr val="8CBE00"/>
      </a:accent4>
      <a:accent5>
        <a:srgbClr val="006E1E"/>
      </a:accent5>
      <a:accent6>
        <a:srgbClr val="AFAFAF"/>
      </a:accent6>
      <a:hlink>
        <a:srgbClr val="55555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mall.potx" id="{0FF195DE-77FE-416E-8B2D-D9839DE67143}" vid="{6E5FCBEC-8E63-4E08-BBA0-6A15C9B0AB6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110159-9864-4215-9cda-e9ccaf23c753">
      <Terms xmlns="http://schemas.microsoft.com/office/infopath/2007/PartnerControls"/>
    </lcf76f155ced4ddcb4097134ff3c332f>
    <TaxCatchAll xmlns="78f36f23-18b8-4007-939d-146bec17ba9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D1671CF13DB94CB021430BEFFCD8F5" ma:contentTypeVersion="18" ma:contentTypeDescription="Skapa ett nytt dokument." ma:contentTypeScope="" ma:versionID="87e6ab1fb0930ae76f1c97b4aa0abc41">
  <xsd:schema xmlns:xsd="http://www.w3.org/2001/XMLSchema" xmlns:xs="http://www.w3.org/2001/XMLSchema" xmlns:p="http://schemas.microsoft.com/office/2006/metadata/properties" xmlns:ns2="f8110159-9864-4215-9cda-e9ccaf23c753" xmlns:ns3="78f36f23-18b8-4007-939d-146bec17ba90" targetNamespace="http://schemas.microsoft.com/office/2006/metadata/properties" ma:root="true" ma:fieldsID="2fc8114ad391cca03dc95a4f6077d735" ns2:_="" ns3:_="">
    <xsd:import namespace="f8110159-9864-4215-9cda-e9ccaf23c753"/>
    <xsd:import namespace="78f36f23-18b8-4007-939d-146bec17ba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10159-9864-4215-9cda-e9ccaf23c7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82a7474d-3f0b-41ad-b5d4-4a0ddb261a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f36f23-18b8-4007-939d-146bec17ba9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aa889ac-45da-41ea-b29b-72ba6e7998a2}" ma:internalName="TaxCatchAll" ma:showField="CatchAllData" ma:web="78f36f23-18b8-4007-939d-146bec17ba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1E1C25-E0CD-4A2B-BA00-302B62CD1CE4}">
  <ds:schemaRefs>
    <ds:schemaRef ds:uri="http://purl.org/dc/dcmitype/"/>
    <ds:schemaRef ds:uri="http://purl.org/dc/terms/"/>
    <ds:schemaRef ds:uri="f8110159-9864-4215-9cda-e9ccaf23c753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78f36f23-18b8-4007-939d-146bec17ba9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82C6B3B-0F52-457B-AFD8-F8A80E1D61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D749F1-6A23-4F15-AAB8-64F65613DB0D}">
  <ds:schemaRefs>
    <ds:schemaRef ds:uri="78f36f23-18b8-4007-939d-146bec17ba90"/>
    <ds:schemaRef ds:uri="f8110159-9864-4215-9cda-e9ccaf23c7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Powerpointmall</Template>
  <TotalTime>4292</TotalTime>
  <Words>741</Words>
  <Application>Microsoft Office PowerPoint</Application>
  <PresentationFormat>Bildspel på skärmen (16:9)</PresentationFormat>
  <Paragraphs>54</Paragraphs>
  <Slides>18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1" baseType="lpstr">
      <vt:lpstr>Arial</vt:lpstr>
      <vt:lpstr>Calibri</vt:lpstr>
      <vt:lpstr>Powerpoint_mall</vt:lpstr>
      <vt:lpstr>Umeå is a progressive and growing municipality that strives to be a leader in northern Europe.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BYT BILD</vt:lpstr>
      <vt:lpstr>PowerPoint-presentation</vt:lpstr>
      <vt:lpstr>PowerPoint-presentation</vt:lpstr>
      <vt:lpstr>Bild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Thomas Hansen</dc:creator>
  <cp:lastModifiedBy>Håkan Göransson</cp:lastModifiedBy>
  <cp:revision>29</cp:revision>
  <dcterms:created xsi:type="dcterms:W3CDTF">2024-04-30T20:27:53Z</dcterms:created>
  <dcterms:modified xsi:type="dcterms:W3CDTF">2025-04-03T06:06:07Z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0x010100C2D1671CF13DB94CB021430BEFFCD8F5</vt:lpwstr>
  </property>
  <property fmtid="{D5CDD505-2E9C-101B-9397-08002B2CF9AE}" pid="3" name="MediaServiceImageTags">
    <vt:lpwstr/>
  </property>
</Properties>
</file>