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147374830" r:id="rId2"/>
    <p:sldId id="2147374831" r:id="rId3"/>
    <p:sldId id="2147374832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86279-2358-4D62-89D0-D82B29C6870C}" type="datetimeFigureOut">
              <a:rPr lang="sv-SE" smtClean="0"/>
              <a:t>2025-05-14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563F8-F8FF-4C7F-94D7-4AF42D62C8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5836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990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522216-F3C0-391F-6D37-7FA5A56DF0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6C00844-E49D-B2B1-1541-3A862C350A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094E31F-9A1F-4B87-E96F-BEE007480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AE6A-4746-4F42-8128-9AC5536E0684}" type="datetimeFigureOut">
              <a:rPr lang="sv-SE" smtClean="0"/>
              <a:t>2025-05-14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804743B-3230-3D75-F53E-D18CD9CC9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037BA5D-5E0C-1FA0-758F-4ABFE1D30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DEB3-D43C-4A54-9981-BA8FB5DC03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105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81BFEB-739A-7EFC-25C1-DF46044F1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35F5D0D-0072-9CD7-BE58-FE7525D127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F5285D-FB29-F5A6-489E-30BBD785B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AE6A-4746-4F42-8128-9AC5536E0684}" type="datetimeFigureOut">
              <a:rPr lang="sv-SE" smtClean="0"/>
              <a:t>2025-05-14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632D75-390F-57F1-ECCA-20790815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6AECD57-F08A-AA07-1114-EAEE0644A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DEB3-D43C-4A54-9981-BA8FB5DC03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118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51AA970-5C25-5701-744E-4401E4E2B9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B127FE9-7495-E391-4C46-EC2679EDF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839ADB5-A0C7-DCA9-4088-B0BEC5F70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AE6A-4746-4F42-8128-9AC5536E0684}" type="datetimeFigureOut">
              <a:rPr lang="sv-SE" smtClean="0"/>
              <a:t>2025-05-14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7344D5-55BC-D574-0CD8-FA07B07A9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D64546-A1EA-7B7B-73D4-387F9450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DEB3-D43C-4A54-9981-BA8FB5DC03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2772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rön topp, tvåspalt m text/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480000" y="1526401"/>
            <a:ext cx="5623867" cy="5246935"/>
          </a:xfrm>
        </p:spPr>
        <p:txBody>
          <a:bodyPr/>
          <a:lstStyle>
            <a:lvl1pPr marL="0" indent="0">
              <a:buNone/>
              <a:defRPr sz="26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sv-SE"/>
              <a:t>Text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AD0A92D2-65F8-16BC-D65A-9B4287215C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t="18863" r="10717" b="68677"/>
          <a:stretch/>
        </p:blipFill>
        <p:spPr>
          <a:xfrm>
            <a:off x="0" y="0"/>
            <a:ext cx="12184813" cy="1275501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4E83968-C6B8-6BA3-44EE-D040196200D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351639" y="1526400"/>
            <a:ext cx="5356157" cy="5237869"/>
          </a:xfrm>
        </p:spPr>
        <p:txBody>
          <a:bodyPr/>
          <a:lstStyle>
            <a:lvl1pPr marL="0" indent="0">
              <a:buNone/>
              <a:defRPr sz="2400" b="0"/>
            </a:lvl1pPr>
            <a:lvl2pPr marL="990575" indent="-380990">
              <a:lnSpc>
                <a:spcPct val="13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133" b="0"/>
            </a:lvl2pPr>
            <a:lvl3pPr>
              <a:lnSpc>
                <a:spcPct val="130000"/>
              </a:lnSpc>
              <a:spcBef>
                <a:spcPts val="0"/>
              </a:spcBef>
              <a:spcAft>
                <a:spcPts val="800"/>
              </a:spcAft>
              <a:defRPr sz="1867"/>
            </a:lvl3pPr>
            <a:lvl4pPr marL="2133547" indent="-304792">
              <a:lnSpc>
                <a:spcPct val="13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438339" indent="0">
              <a:lnSpc>
                <a:spcPct val="13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333"/>
            </a:lvl5pPr>
          </a:lstStyle>
          <a:p>
            <a:pPr lvl="0"/>
            <a:r>
              <a:rPr lang="sv-SE"/>
              <a:t>Skriv text eller klicka på ikonerna för att lägga till diagram, tabeller eller bilder. Bilder beskärs inte.</a:t>
            </a:r>
          </a:p>
        </p:txBody>
      </p:sp>
      <p:sp>
        <p:nvSpPr>
          <p:cNvPr id="14" name="Rubrik 1">
            <a:extLst>
              <a:ext uri="{FF2B5EF4-FFF2-40B4-BE49-F238E27FC236}">
                <a16:creationId xmlns:a16="http://schemas.microsoft.com/office/drawing/2014/main" id="{0174FBAB-9715-2583-FF8F-95636ABF69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2134" y="218865"/>
            <a:ext cx="9729700" cy="648072"/>
          </a:xfrm>
        </p:spPr>
        <p:txBody>
          <a:bodyPr lIns="0" tIns="0" rIns="0" bIns="0">
            <a:noAutofit/>
          </a:bodyPr>
          <a:lstStyle>
            <a:lvl1pPr>
              <a:defRPr sz="5333">
                <a:solidFill>
                  <a:schemeClr val="bg1"/>
                </a:solidFill>
              </a:defRPr>
            </a:lvl1pPr>
          </a:lstStyle>
          <a:p>
            <a:r>
              <a:rPr lang="sv-SE"/>
              <a:t>Skriv en intressant rubrik</a:t>
            </a: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B6F658AC-A2C4-F85B-4A63-A7DAE431240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72800" y="321901"/>
            <a:ext cx="1321739" cy="54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66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ECFF9A-B3B5-5604-37C7-E105C162D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8684BE-28B9-EC8F-6DCB-E1DAA05F2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591829-7392-CE78-D23C-7ABA9A8EC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AE6A-4746-4F42-8128-9AC5536E0684}" type="datetimeFigureOut">
              <a:rPr lang="sv-SE" smtClean="0"/>
              <a:t>2025-05-14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019D29A-1CA3-9A87-AB35-27F4CA05C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35DD6BC-00E6-B3E5-43C0-FB7DA1A5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DEB3-D43C-4A54-9981-BA8FB5DC03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7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791887-BEE4-3938-4D31-51813D6B3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0107A40-941B-4146-CDE9-99BC6B882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337070-7424-9AAC-5CF4-DE2276CED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AE6A-4746-4F42-8128-9AC5536E0684}" type="datetimeFigureOut">
              <a:rPr lang="sv-SE" smtClean="0"/>
              <a:t>2025-05-14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01F6EFA-6992-F5BD-517D-EDE0ED139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48CE31A-00FA-592D-F1EE-684FD268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DEB3-D43C-4A54-9981-BA8FB5DC03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11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90401E-E8A1-399E-9CC5-AEA40A3B9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00B2849-3035-780C-2197-3F6D9783A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311B3E8-3D78-AE2B-4376-7011F9000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6790B3B-12E1-68C8-2C2C-0566B5EE8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AE6A-4746-4F42-8128-9AC5536E0684}" type="datetimeFigureOut">
              <a:rPr lang="sv-SE" smtClean="0"/>
              <a:t>2025-05-14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4C95D0-6E36-9C27-5F57-43DA52D28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8EB551-6779-221F-ACA1-CA15A0CB3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DEB3-D43C-4A54-9981-BA8FB5DC03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464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B7B811-A377-681D-AA24-EBDE43BF3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75A5491-3ABD-5CD1-7E8F-B026DCB03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9BDF54E-AC85-1419-A161-57F761B30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D95F04A-39F1-36DF-D764-33DC644514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23C0686-3162-77DD-7F01-59A45BEBEB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4E730C4-A658-5201-BE42-3383E7480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AE6A-4746-4F42-8128-9AC5536E0684}" type="datetimeFigureOut">
              <a:rPr lang="sv-SE" smtClean="0"/>
              <a:t>2025-05-14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D927601-28E3-6550-7F5B-31492439D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CED1FFD-3811-96E5-F318-EB1D46664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DEB3-D43C-4A54-9981-BA8FB5DC03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814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A6C913-9FDC-CFB1-5045-0DB631112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C29C7B6-716D-D6C4-5E0D-668651653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AE6A-4746-4F42-8128-9AC5536E0684}" type="datetimeFigureOut">
              <a:rPr lang="sv-SE" smtClean="0"/>
              <a:t>2025-05-14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447055-9D01-F251-2D99-741E9F8B1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2C691EE-2BC0-FC54-348A-4370749CE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DEB3-D43C-4A54-9981-BA8FB5DC03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5687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160521E-76A0-1632-B556-C3DC2170B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AE6A-4746-4F42-8128-9AC5536E0684}" type="datetimeFigureOut">
              <a:rPr lang="sv-SE" smtClean="0"/>
              <a:t>2025-05-14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7E72CFB-632C-95F0-32BF-68112D822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69B7F08-0DA6-DC05-D4AD-FB68160E2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DEB3-D43C-4A54-9981-BA8FB5DC03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592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94F2EF-B1B2-22A4-75EA-2E283EF9F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039624-C53D-2CC3-0E69-FF2A1D3CF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6F9278B-316E-6128-1B0D-16F52C99E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32B7FB7-054B-5DCE-EDB0-43FBE9865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AE6A-4746-4F42-8128-9AC5536E0684}" type="datetimeFigureOut">
              <a:rPr lang="sv-SE" smtClean="0"/>
              <a:t>2025-05-14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E0F90A5-608B-A2BA-2878-5A2724CDE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9E89F99-4DCD-D998-08B0-BEBE6484E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DEB3-D43C-4A54-9981-BA8FB5DC03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163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D81BCE-8898-02A9-B8B5-FC83D07AE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3E0F494-4D79-4B0A-D35B-AECFA77AB6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095B009-AF05-9667-21AA-0D47C9F9B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0D1A925-29A0-E1E1-CE64-4F266EF99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AE6A-4746-4F42-8128-9AC5536E0684}" type="datetimeFigureOut">
              <a:rPr lang="sv-SE" smtClean="0"/>
              <a:t>2025-05-14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A111031-D451-3CDC-C439-437FC90D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B3115D2-5F0F-4189-9C87-222FB78A6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DEB3-D43C-4A54-9981-BA8FB5DC03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115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FDFC994-99DE-523F-F423-2DE2019D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38A8589-9E8A-1BB3-1C22-25F9862267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0E2315-23A7-6F59-ED8B-FA939EE7CE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4FAE6A-4746-4F42-8128-9AC5536E0684}" type="datetimeFigureOut">
              <a:rPr lang="sv-SE" smtClean="0"/>
              <a:t>2025-05-14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C8256CE-B279-D2EA-8118-A5CEB3AC4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D218A2-53BF-65EA-1120-4504BE6E05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4EDEB3-D43C-4A54-9981-BA8FB5DC03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37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3A951910-2949-1CBA-3796-7385F6C14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sv-SE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sv-SE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22B993F-8A72-42B2-ADEE-70248B55A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/>
              <a:t>Aktuellt från Färdtjänst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51CD45D0-3909-3B67-7A46-FC6472609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9733" y="1392200"/>
            <a:ext cx="5623867" cy="5246935"/>
          </a:xfrm>
        </p:spPr>
        <p:txBody>
          <a:bodyPr/>
          <a:lstStyle/>
          <a:p>
            <a:r>
              <a:rPr lang="sv-SE" sz="2400" b="1" dirty="0"/>
              <a:t>Situationen har varit ansträngd men är nu betydligt bättre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sv-SE" sz="2400" dirty="0"/>
              <a:t>Leverantören har vid ett flertal tillfällen haft problem med telefonväxelsystemet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sv-SE" sz="2400" dirty="0"/>
              <a:t>Det har varit en del förseningar och problem med </a:t>
            </a:r>
            <a:r>
              <a:rPr lang="sv-SE" sz="2400" dirty="0" err="1"/>
              <a:t>hämtningstider</a:t>
            </a:r>
            <a:r>
              <a:rPr lang="sv-SE" sz="2400" dirty="0"/>
              <a:t> från olika verksamheter</a:t>
            </a:r>
          </a:p>
          <a:p>
            <a:endParaRPr lang="sv-SE" dirty="0"/>
          </a:p>
        </p:txBody>
      </p:sp>
      <p:sp>
        <p:nvSpPr>
          <p:cNvPr id="11" name="Platshållare för text 9">
            <a:extLst>
              <a:ext uri="{FF2B5EF4-FFF2-40B4-BE49-F238E27FC236}">
                <a16:creationId xmlns:a16="http://schemas.microsoft.com/office/drawing/2014/main" id="{E7BDC391-4229-60C7-D88E-E3B7C77FD514}"/>
              </a:ext>
            </a:extLst>
          </p:cNvPr>
          <p:cNvSpPr txBox="1">
            <a:spLocks/>
          </p:cNvSpPr>
          <p:nvPr/>
        </p:nvSpPr>
        <p:spPr>
          <a:xfrm>
            <a:off x="6633446" y="1414652"/>
            <a:ext cx="5623867" cy="52469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000" kern="1200">
                <a:solidFill>
                  <a:srgbClr val="555555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l" defTabSz="914400" rtl="0" eaLnBrk="1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200" kern="1200">
                <a:solidFill>
                  <a:srgbClr val="555555"/>
                </a:solidFill>
                <a:latin typeface="+mj-lt"/>
                <a:ea typeface="+mn-ea"/>
                <a:cs typeface="Arial" pitchFamily="34" charset="0"/>
              </a:defRPr>
            </a:lvl2pPr>
            <a:lvl3pPr marL="914400" indent="0" algn="l" defTabSz="914400" rtl="0" eaLnBrk="1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000" kern="1200">
                <a:solidFill>
                  <a:srgbClr val="555555"/>
                </a:solidFill>
                <a:latin typeface="+mj-lt"/>
                <a:ea typeface="+mn-ea"/>
                <a:cs typeface="Arial" pitchFamily="34" charset="0"/>
              </a:defRPr>
            </a:lvl3pPr>
            <a:lvl4pPr marL="1371600" indent="0" algn="l" defTabSz="914400" rtl="0" eaLnBrk="1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900" kern="1200">
                <a:solidFill>
                  <a:srgbClr val="555555"/>
                </a:solidFill>
                <a:latin typeface="+mj-lt"/>
                <a:ea typeface="+mn-ea"/>
                <a:cs typeface="Arial" pitchFamily="34" charset="0"/>
              </a:defRPr>
            </a:lvl4pPr>
            <a:lvl5pPr marL="1828800" indent="0" algn="l" defTabSz="914400" rtl="0" eaLnBrk="1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900" kern="1200">
                <a:solidFill>
                  <a:srgbClr val="555555"/>
                </a:solidFill>
                <a:latin typeface="+mj-lt"/>
                <a:ea typeface="+mn-ea"/>
                <a:cs typeface="Arial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 b="1" dirty="0"/>
              <a:t>Åtgärder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sv-SE" sz="2400" dirty="0"/>
              <a:t>Arbete med Telia pågår.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sv-SE" sz="2400" dirty="0"/>
              <a:t>Leverantören bemannar upp beställningscentralen.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sv-SE" sz="2400" dirty="0"/>
              <a:t>Leverantören ökar hela tiden sin förarbemanning.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sv-SE" sz="2400" dirty="0"/>
              <a:t>Dialog har startats med verksamheterna för att få till en vettig lösning kring hämtningsslingor. 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endParaRPr lang="sv-SE" sz="2400" dirty="0"/>
          </a:p>
          <a:p>
            <a:endParaRPr lang="sv-SE" sz="2667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46E9A7D4-5D44-172D-9698-21CFE03CEA73}"/>
              </a:ext>
            </a:extLst>
          </p:cNvPr>
          <p:cNvSpPr txBox="1"/>
          <p:nvPr/>
        </p:nvSpPr>
        <p:spPr>
          <a:xfrm>
            <a:off x="1077711" y="5219415"/>
            <a:ext cx="5181600" cy="11309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sv-SE" sz="2400" b="1" dirty="0">
                <a:solidFill>
                  <a:srgbClr val="00B050"/>
                </a:solidFill>
              </a:rPr>
              <a:t>Entreprenören med alla anställda får mycket beröm för sitt bemötande</a:t>
            </a:r>
          </a:p>
        </p:txBody>
      </p:sp>
      <p:sp>
        <p:nvSpPr>
          <p:cNvPr id="7" name="Moln 6">
            <a:extLst>
              <a:ext uri="{FF2B5EF4-FFF2-40B4-BE49-F238E27FC236}">
                <a16:creationId xmlns:a16="http://schemas.microsoft.com/office/drawing/2014/main" id="{6B7193B7-65E5-0989-824A-898A86891FFF}"/>
              </a:ext>
            </a:extLst>
          </p:cNvPr>
          <p:cNvSpPr/>
          <p:nvPr/>
        </p:nvSpPr>
        <p:spPr>
          <a:xfrm>
            <a:off x="135077" y="4989898"/>
            <a:ext cx="6313713" cy="1774372"/>
          </a:xfrm>
          <a:prstGeom prst="cloud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</p:spTree>
    <p:extLst>
      <p:ext uri="{BB962C8B-B14F-4D97-AF65-F5344CB8AC3E}">
        <p14:creationId xmlns:p14="http://schemas.microsoft.com/office/powerpoint/2010/main" val="3985275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5BA382CD-9FBF-E9C9-C85A-D31717570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0000" y="1526401"/>
            <a:ext cx="5623867" cy="5246935"/>
          </a:xfrm>
        </p:spPr>
        <p:txBody>
          <a:bodyPr>
            <a:normAutofit/>
          </a:bodyPr>
          <a:lstStyle/>
          <a:p>
            <a:r>
              <a:rPr lang="sv-SE" dirty="0"/>
              <a:t>Situationen är avsevärt mycket bättre. Antalet förseningar har minskat rejält, så även antalet synpunkter.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1D28350-32A8-0D96-8A5C-33819A977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51639" y="2227856"/>
            <a:ext cx="5356157" cy="383495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E723DD0C-BC2F-87FF-42A2-6FD8C016A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134" y="218865"/>
            <a:ext cx="9729700" cy="648072"/>
          </a:xfrm>
        </p:spPr>
        <p:txBody>
          <a:bodyPr anchor="ctr">
            <a:normAutofit/>
          </a:bodyPr>
          <a:lstStyle/>
          <a:p>
            <a:r>
              <a:rPr lang="sv-SE" sz="4500"/>
              <a:t>Nuläge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0B14889C-5F8E-4D58-C344-39EDA8CC558E}"/>
              </a:ext>
            </a:extLst>
          </p:cNvPr>
          <p:cNvSpPr txBox="1"/>
          <p:nvPr/>
        </p:nvSpPr>
        <p:spPr>
          <a:xfrm>
            <a:off x="6351639" y="1701607"/>
            <a:ext cx="489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Förseningar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E221489F-1D04-B2A9-F964-5AAC199C5C52}"/>
              </a:ext>
            </a:extLst>
          </p:cNvPr>
          <p:cNvSpPr txBox="1"/>
          <p:nvPr/>
        </p:nvSpPr>
        <p:spPr>
          <a:xfrm>
            <a:off x="594360" y="3712464"/>
            <a:ext cx="4617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800" b="1" i="0" u="none" strike="noStrike" baseline="0" dirty="0">
                <a:latin typeface="CIDFont+F2"/>
              </a:rPr>
              <a:t>2025</a:t>
            </a:r>
          </a:p>
          <a:p>
            <a:pPr algn="l"/>
            <a:r>
              <a:rPr lang="sv-SE" sz="1800" b="0" i="0" u="none" strike="noStrike" baseline="0" dirty="0">
                <a:latin typeface="CIDFont+F1"/>
              </a:rPr>
              <a:t>Februari: 627 </a:t>
            </a:r>
          </a:p>
          <a:p>
            <a:pPr algn="l"/>
            <a:r>
              <a:rPr lang="sv-SE" sz="1800" b="0" i="0" u="none" strike="noStrike" baseline="0" dirty="0">
                <a:latin typeface="CIDFont+F1"/>
              </a:rPr>
              <a:t>Mars: 193</a:t>
            </a:r>
          </a:p>
          <a:p>
            <a:pPr algn="l"/>
            <a:r>
              <a:rPr lang="sv-SE" sz="1800" b="0" i="0" u="none" strike="noStrike" baseline="0" dirty="0">
                <a:latin typeface="CIDFont+F1"/>
              </a:rPr>
              <a:t>April: </a:t>
            </a:r>
            <a:r>
              <a:rPr lang="sv-SE" dirty="0">
                <a:latin typeface="CIDFont+F1"/>
              </a:rPr>
              <a:t>90</a:t>
            </a:r>
            <a:r>
              <a:rPr lang="sv-SE" sz="1800" b="0" i="0" u="none" strike="noStrike" baseline="0" dirty="0">
                <a:latin typeface="CIDFont+F1"/>
              </a:rPr>
              <a:t> 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DC37CD6-8FAB-2B24-D7ED-074A7B4FBC59}"/>
              </a:ext>
            </a:extLst>
          </p:cNvPr>
          <p:cNvSpPr txBox="1"/>
          <p:nvPr/>
        </p:nvSpPr>
        <p:spPr>
          <a:xfrm>
            <a:off x="594360" y="3244334"/>
            <a:ext cx="489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Synpunkter</a:t>
            </a:r>
          </a:p>
        </p:txBody>
      </p:sp>
    </p:spTree>
    <p:extLst>
      <p:ext uri="{BB962C8B-B14F-4D97-AF65-F5344CB8AC3E}">
        <p14:creationId xmlns:p14="http://schemas.microsoft.com/office/powerpoint/2010/main" val="1735096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itle 1">
            <a:extLst>
              <a:ext uri="{FF2B5EF4-FFF2-40B4-BE49-F238E27FC236}">
                <a16:creationId xmlns:a16="http://schemas.microsoft.com/office/drawing/2014/main" id="{BFFD27EF-6DC7-213A-E436-658724AC7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355" y="203200"/>
            <a:ext cx="10515600" cy="1325563"/>
          </a:xfrm>
        </p:spPr>
        <p:txBody>
          <a:bodyPr/>
          <a:lstStyle/>
          <a:p>
            <a:r>
              <a:rPr lang="en-US" dirty="0"/>
              <a:t>Antal </a:t>
            </a:r>
            <a:r>
              <a:rPr lang="en-US" dirty="0" err="1"/>
              <a:t>resor</a:t>
            </a:r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1966BFA-99E4-681C-C842-CBCBF503F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63355" y="1825625"/>
            <a:ext cx="9065289" cy="4351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3003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5D78A6858446C49AD1961F7674E34DE" ma:contentTypeVersion="15" ma:contentTypeDescription="Skapa ett nytt dokument." ma:contentTypeScope="" ma:versionID="a15ca5632bf8c265db04499fdbe0d39b">
  <xsd:schema xmlns:xsd="http://www.w3.org/2001/XMLSchema" xmlns:xs="http://www.w3.org/2001/XMLSchema" xmlns:p="http://schemas.microsoft.com/office/2006/metadata/properties" xmlns:ns2="3ea31bbf-6419-44fb-b332-e633ea567295" xmlns:ns3="d6b281c4-2069-464e-b313-020024d152b9" xmlns:ns4="aaef2ec6-2860-493b-a70f-4ba1ca1c5a2f" targetNamespace="http://schemas.microsoft.com/office/2006/metadata/properties" ma:root="true" ma:fieldsID="35e631fb26f712aeb68f0294daf21256" ns2:_="" ns3:_="" ns4:_="">
    <xsd:import namespace="3ea31bbf-6419-44fb-b332-e633ea567295"/>
    <xsd:import namespace="d6b281c4-2069-464e-b313-020024d152b9"/>
    <xsd:import namespace="aaef2ec6-2860-493b-a70f-4ba1ca1c5a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a31bbf-6419-44fb-b332-e633ea5672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ildmarkeringar" ma:readOnly="false" ma:fieldId="{5cf76f15-5ced-4ddc-b409-7134ff3c332f}" ma:taxonomyMulti="true" ma:sspId="82a7474d-3f0b-41ad-b5d4-4a0ddb261a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b281c4-2069-464e-b313-020024d152b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ef2ec6-2860-493b-a70f-4ba1ca1c5a2f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7dc96adf-d8ea-49b0-9ca9-c235ff5bbe15}" ma:internalName="TaxCatchAll" ma:showField="CatchAllData" ma:web="aaef2ec6-2860-493b-a70f-4ba1ca1c5a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Innehållstyp"/>
        <xsd:element ref="dc:title" minOccurs="0" maxOccurs="1" ma:index="3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ea31bbf-6419-44fb-b332-e633ea567295">
      <Terms xmlns="http://schemas.microsoft.com/office/infopath/2007/PartnerControls"/>
    </lcf76f155ced4ddcb4097134ff3c332f>
    <TaxCatchAll xmlns="aaef2ec6-2860-493b-a70f-4ba1ca1c5a2f" xsi:nil="true"/>
  </documentManagement>
</p:properties>
</file>

<file path=customXml/itemProps1.xml><?xml version="1.0" encoding="utf-8"?>
<ds:datastoreItem xmlns:ds="http://schemas.openxmlformats.org/officeDocument/2006/customXml" ds:itemID="{7E5A7B00-6152-4841-B49B-B0DFCE0AA762}"/>
</file>

<file path=customXml/itemProps2.xml><?xml version="1.0" encoding="utf-8"?>
<ds:datastoreItem xmlns:ds="http://schemas.openxmlformats.org/officeDocument/2006/customXml" ds:itemID="{A94F9CFF-AC47-4D98-8BAC-990E852AE7EA}"/>
</file>

<file path=customXml/itemProps3.xml><?xml version="1.0" encoding="utf-8"?>
<ds:datastoreItem xmlns:ds="http://schemas.openxmlformats.org/officeDocument/2006/customXml" ds:itemID="{F2ADF24D-3C68-4CDC-82D1-83158EB0357F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112</Words>
  <Application>Microsoft Office PowerPoint</Application>
  <PresentationFormat>Bredbild</PresentationFormat>
  <Paragraphs>22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CIDFont+F1</vt:lpstr>
      <vt:lpstr>CIDFont+F2</vt:lpstr>
      <vt:lpstr>Office-tema</vt:lpstr>
      <vt:lpstr>Aktuellt från Färdtjänst</vt:lpstr>
      <vt:lpstr>Nuläge</vt:lpstr>
      <vt:lpstr>Antal resor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Annika Kjellsson Lind</dc:creator>
  <cp:lastModifiedBy>Annika Kjellsson Lind</cp:lastModifiedBy>
  <cp:revision>4</cp:revision>
  <dcterms:created xsi:type="dcterms:W3CDTF">2025-04-22T13:14:31Z</dcterms:created>
  <dcterms:modified xsi:type="dcterms:W3CDTF">2025-05-14T10:19:33Z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0x010100C5D78A6858446C49AD1961F7674E34DE</vt:lpwstr>
  </property>
</Properties>
</file>